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961" r:id="rId1"/>
    <p:sldMasterId id="2147483973" r:id="rId2"/>
  </p:sldMasterIdLst>
  <p:notesMasterIdLst>
    <p:notesMasterId r:id="rId46"/>
  </p:notesMasterIdLst>
  <p:sldIdLst>
    <p:sldId id="605" r:id="rId3"/>
    <p:sldId id="644" r:id="rId4"/>
    <p:sldId id="648" r:id="rId5"/>
    <p:sldId id="551" r:id="rId6"/>
    <p:sldId id="554" r:id="rId7"/>
    <p:sldId id="555" r:id="rId8"/>
    <p:sldId id="556" r:id="rId9"/>
    <p:sldId id="642" r:id="rId10"/>
    <p:sldId id="565" r:id="rId11"/>
    <p:sldId id="639" r:id="rId12"/>
    <p:sldId id="567" r:id="rId13"/>
    <p:sldId id="568" r:id="rId14"/>
    <p:sldId id="620" r:id="rId15"/>
    <p:sldId id="570" r:id="rId16"/>
    <p:sldId id="577" r:id="rId17"/>
    <p:sldId id="623" r:id="rId18"/>
    <p:sldId id="578" r:id="rId19"/>
    <p:sldId id="579" r:id="rId20"/>
    <p:sldId id="581" r:id="rId21"/>
    <p:sldId id="652" r:id="rId22"/>
    <p:sldId id="645" r:id="rId23"/>
    <p:sldId id="666" r:id="rId24"/>
    <p:sldId id="667" r:id="rId25"/>
    <p:sldId id="668" r:id="rId26"/>
    <p:sldId id="669" r:id="rId27"/>
    <p:sldId id="671" r:id="rId28"/>
    <p:sldId id="670" r:id="rId29"/>
    <p:sldId id="672" r:id="rId30"/>
    <p:sldId id="676" r:id="rId31"/>
    <p:sldId id="673" r:id="rId32"/>
    <p:sldId id="653" r:id="rId33"/>
    <p:sldId id="654" r:id="rId34"/>
    <p:sldId id="655" r:id="rId35"/>
    <p:sldId id="656" r:id="rId36"/>
    <p:sldId id="657" r:id="rId37"/>
    <p:sldId id="658" r:id="rId38"/>
    <p:sldId id="661" r:id="rId39"/>
    <p:sldId id="663" r:id="rId40"/>
    <p:sldId id="659" r:id="rId41"/>
    <p:sldId id="660" r:id="rId42"/>
    <p:sldId id="662" r:id="rId43"/>
    <p:sldId id="664" r:id="rId44"/>
    <p:sldId id="665" r:id="rId45"/>
  </p:sldIdLst>
  <p:sldSz cx="13004800" cy="9753600"/>
  <p:notesSz cx="6858000" cy="9144000"/>
  <p:defaultTextStyle>
    <a:defPPr>
      <a:defRPr lang="en-US"/>
    </a:defPPr>
    <a:lvl1pPr algn="ctr" rtl="0" fontAlgn="base">
      <a:spcBef>
        <a:spcPct val="0"/>
      </a:spcBef>
      <a:spcAft>
        <a:spcPct val="0"/>
      </a:spcAft>
      <a:defRPr sz="3200" kern="1200">
        <a:solidFill>
          <a:srgbClr val="4A7594"/>
        </a:solidFill>
        <a:latin typeface="Helvetica Neue Bold Condensed" charset="0"/>
        <a:ea typeface="ヒラギノ角ゴ ProN W6" charset="0"/>
        <a:cs typeface="ヒラギノ角ゴ ProN W6" charset="0"/>
        <a:sym typeface="Helvetica Neue Bold Condensed" charset="0"/>
      </a:defRPr>
    </a:lvl1pPr>
    <a:lvl2pPr marL="457200" algn="ctr" rtl="0" fontAlgn="base">
      <a:spcBef>
        <a:spcPct val="0"/>
      </a:spcBef>
      <a:spcAft>
        <a:spcPct val="0"/>
      </a:spcAft>
      <a:defRPr sz="3200" kern="1200">
        <a:solidFill>
          <a:srgbClr val="4A7594"/>
        </a:solidFill>
        <a:latin typeface="Helvetica Neue Bold Condensed" charset="0"/>
        <a:ea typeface="ヒラギノ角ゴ ProN W6" charset="0"/>
        <a:cs typeface="ヒラギノ角ゴ ProN W6" charset="0"/>
        <a:sym typeface="Helvetica Neue Bold Condensed" charset="0"/>
      </a:defRPr>
    </a:lvl2pPr>
    <a:lvl3pPr marL="914400" algn="ctr" rtl="0" fontAlgn="base">
      <a:spcBef>
        <a:spcPct val="0"/>
      </a:spcBef>
      <a:spcAft>
        <a:spcPct val="0"/>
      </a:spcAft>
      <a:defRPr sz="3200" kern="1200">
        <a:solidFill>
          <a:srgbClr val="4A7594"/>
        </a:solidFill>
        <a:latin typeface="Helvetica Neue Bold Condensed" charset="0"/>
        <a:ea typeface="ヒラギノ角ゴ ProN W6" charset="0"/>
        <a:cs typeface="ヒラギノ角ゴ ProN W6" charset="0"/>
        <a:sym typeface="Helvetica Neue Bold Condensed" charset="0"/>
      </a:defRPr>
    </a:lvl3pPr>
    <a:lvl4pPr marL="1371600" algn="ctr" rtl="0" fontAlgn="base">
      <a:spcBef>
        <a:spcPct val="0"/>
      </a:spcBef>
      <a:spcAft>
        <a:spcPct val="0"/>
      </a:spcAft>
      <a:defRPr sz="3200" kern="1200">
        <a:solidFill>
          <a:srgbClr val="4A7594"/>
        </a:solidFill>
        <a:latin typeface="Helvetica Neue Bold Condensed" charset="0"/>
        <a:ea typeface="ヒラギノ角ゴ ProN W6" charset="0"/>
        <a:cs typeface="ヒラギノ角ゴ ProN W6" charset="0"/>
        <a:sym typeface="Helvetica Neue Bold Condensed" charset="0"/>
      </a:defRPr>
    </a:lvl4pPr>
    <a:lvl5pPr marL="1828800" algn="ctr" rtl="0" fontAlgn="base">
      <a:spcBef>
        <a:spcPct val="0"/>
      </a:spcBef>
      <a:spcAft>
        <a:spcPct val="0"/>
      </a:spcAft>
      <a:defRPr sz="3200" kern="1200">
        <a:solidFill>
          <a:srgbClr val="4A7594"/>
        </a:solidFill>
        <a:latin typeface="Helvetica Neue Bold Condensed" charset="0"/>
        <a:ea typeface="ヒラギノ角ゴ ProN W6" charset="0"/>
        <a:cs typeface="ヒラギノ角ゴ ProN W6" charset="0"/>
        <a:sym typeface="Helvetica Neue Bold Condensed" charset="0"/>
      </a:defRPr>
    </a:lvl5pPr>
    <a:lvl6pPr marL="2286000" algn="l" defTabSz="457200" rtl="0" eaLnBrk="1" latinLnBrk="0" hangingPunct="1">
      <a:defRPr sz="3200" kern="1200">
        <a:solidFill>
          <a:srgbClr val="4A7594"/>
        </a:solidFill>
        <a:latin typeface="Helvetica Neue Bold Condensed" charset="0"/>
        <a:ea typeface="ヒラギノ角ゴ ProN W6" charset="0"/>
        <a:cs typeface="ヒラギノ角ゴ ProN W6" charset="0"/>
        <a:sym typeface="Helvetica Neue Bold Condensed" charset="0"/>
      </a:defRPr>
    </a:lvl6pPr>
    <a:lvl7pPr marL="2743200" algn="l" defTabSz="457200" rtl="0" eaLnBrk="1" latinLnBrk="0" hangingPunct="1">
      <a:defRPr sz="3200" kern="1200">
        <a:solidFill>
          <a:srgbClr val="4A7594"/>
        </a:solidFill>
        <a:latin typeface="Helvetica Neue Bold Condensed" charset="0"/>
        <a:ea typeface="ヒラギノ角ゴ ProN W6" charset="0"/>
        <a:cs typeface="ヒラギノ角ゴ ProN W6" charset="0"/>
        <a:sym typeface="Helvetica Neue Bold Condensed" charset="0"/>
      </a:defRPr>
    </a:lvl7pPr>
    <a:lvl8pPr marL="3200400" algn="l" defTabSz="457200" rtl="0" eaLnBrk="1" latinLnBrk="0" hangingPunct="1">
      <a:defRPr sz="3200" kern="1200">
        <a:solidFill>
          <a:srgbClr val="4A7594"/>
        </a:solidFill>
        <a:latin typeface="Helvetica Neue Bold Condensed" charset="0"/>
        <a:ea typeface="ヒラギノ角ゴ ProN W6" charset="0"/>
        <a:cs typeface="ヒラギノ角ゴ ProN W6" charset="0"/>
        <a:sym typeface="Helvetica Neue Bold Condensed" charset="0"/>
      </a:defRPr>
    </a:lvl8pPr>
    <a:lvl9pPr marL="3657600" algn="l" defTabSz="457200" rtl="0" eaLnBrk="1" latinLnBrk="0" hangingPunct="1">
      <a:defRPr sz="3200" kern="1200">
        <a:solidFill>
          <a:srgbClr val="4A7594"/>
        </a:solidFill>
        <a:latin typeface="Helvetica Neue Bold Condensed" charset="0"/>
        <a:ea typeface="ヒラギノ角ゴ ProN W6" charset="0"/>
        <a:cs typeface="ヒラギノ角ゴ ProN W6" charset="0"/>
        <a:sym typeface="Helvetica Neue Bold Condensed" charset="0"/>
      </a:defRPr>
    </a:lvl9pPr>
  </p:defaultTextStyle>
  <p:extLst>
    <p:ext uri="{EFAFB233-063F-42B5-8137-9DF3F51BA10A}">
      <p15:sldGuideLst xmlns:p15="http://schemas.microsoft.com/office/powerpoint/2012/main">
        <p15:guide id="1" orient="horz" pos="3072">
          <p15:clr>
            <a:srgbClr val="A4A3A4"/>
          </p15:clr>
        </p15:guide>
        <p15:guide id="2" pos="4096">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6FF"/>
    <a:srgbClr val="009193"/>
    <a:srgbClr val="AAAAAA"/>
    <a:srgbClr val="FF85F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4868" autoAdjust="0"/>
    <p:restoredTop sz="94393" autoAdjust="0"/>
  </p:normalViewPr>
  <p:slideViewPr>
    <p:cSldViewPr>
      <p:cViewPr varScale="1">
        <p:scale>
          <a:sx n="58" d="100"/>
          <a:sy n="58" d="100"/>
        </p:scale>
        <p:origin x="48" y="680"/>
      </p:cViewPr>
      <p:guideLst>
        <p:guide orient="horz" pos="3072"/>
        <p:guide pos="4096"/>
      </p:guideLst>
    </p:cSldViewPr>
  </p:slideViewPr>
  <p:outlineViewPr>
    <p:cViewPr>
      <p:scale>
        <a:sx n="33" d="100"/>
        <a:sy n="33" d="100"/>
      </p:scale>
      <p:origin x="0" y="3224"/>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notesMaster" Target="notesMasters/notesMaster1.xml"/><Relationship Id="rId20" Type="http://schemas.openxmlformats.org/officeDocument/2006/relationships/slide" Target="slides/slide18.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2.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b="0" i="0">
                <a:latin typeface="Gill Sans MT" panose="020B0502020104020203" pitchFamily="34" charset="77"/>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b="0" i="0">
                <a:latin typeface="Gill Sans MT" panose="020B0502020104020203" pitchFamily="34" charset="77"/>
              </a:defRPr>
            </a:lvl1pPr>
          </a:lstStyle>
          <a:p>
            <a:fld id="{3ECB703B-55A8-CB49-B806-4B4D31A981B5}" type="datetimeFigureOut">
              <a:rPr lang="en-US" smtClean="0"/>
              <a:pPr/>
              <a:t>5/30/23</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b="0" i="0">
                <a:latin typeface="Gill Sans MT" panose="020B0502020104020203" pitchFamily="34" charset="77"/>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b="0" i="0">
                <a:latin typeface="Gill Sans MT" panose="020B0502020104020203" pitchFamily="34" charset="77"/>
              </a:defRPr>
            </a:lvl1pPr>
          </a:lstStyle>
          <a:p>
            <a:fld id="{6FB31AFA-1213-A14C-91BC-540C88A91049}" type="slidenum">
              <a:rPr lang="en-US" smtClean="0"/>
              <a:pPr/>
              <a:t>‹#›</a:t>
            </a:fld>
            <a:endParaRPr lang="en-US" dirty="0"/>
          </a:p>
        </p:txBody>
      </p:sp>
    </p:spTree>
    <p:extLst>
      <p:ext uri="{BB962C8B-B14F-4D97-AF65-F5344CB8AC3E}">
        <p14:creationId xmlns:p14="http://schemas.microsoft.com/office/powerpoint/2010/main" val="1120650476"/>
      </p:ext>
    </p:extLst>
  </p:cSld>
  <p:clrMap bg1="lt1" tx1="dk1" bg2="lt2" tx2="dk2" accent1="accent1" accent2="accent2" accent3="accent3" accent4="accent4" accent5="accent5" accent6="accent6" hlink="hlink" folHlink="folHlink"/>
  <p:notesStyle>
    <a:lvl1pPr marL="0" algn="l" defTabSz="457200" rtl="0" eaLnBrk="1" latinLnBrk="0" hangingPunct="1">
      <a:defRPr sz="1200" b="0" i="0" kern="1200">
        <a:solidFill>
          <a:schemeClr val="tx1"/>
        </a:solidFill>
        <a:latin typeface="Gill Sans MT" panose="020B0502020104020203" pitchFamily="34" charset="77"/>
        <a:ea typeface="+mn-ea"/>
        <a:cs typeface="+mn-cs"/>
      </a:defRPr>
    </a:lvl1pPr>
    <a:lvl2pPr marL="457200" algn="l" defTabSz="457200" rtl="0" eaLnBrk="1" latinLnBrk="0" hangingPunct="1">
      <a:defRPr sz="1200" b="0" i="0" kern="1200">
        <a:solidFill>
          <a:schemeClr val="tx1"/>
        </a:solidFill>
        <a:latin typeface="Gill Sans MT" panose="020B0502020104020203" pitchFamily="34" charset="77"/>
        <a:ea typeface="+mn-ea"/>
        <a:cs typeface="+mn-cs"/>
      </a:defRPr>
    </a:lvl2pPr>
    <a:lvl3pPr marL="914400" algn="l" defTabSz="457200" rtl="0" eaLnBrk="1" latinLnBrk="0" hangingPunct="1">
      <a:defRPr sz="1200" b="0" i="0" kern="1200">
        <a:solidFill>
          <a:schemeClr val="tx1"/>
        </a:solidFill>
        <a:latin typeface="Gill Sans MT" panose="020B0502020104020203" pitchFamily="34" charset="77"/>
        <a:ea typeface="+mn-ea"/>
        <a:cs typeface="+mn-cs"/>
      </a:defRPr>
    </a:lvl3pPr>
    <a:lvl4pPr marL="1371600" algn="l" defTabSz="457200" rtl="0" eaLnBrk="1" latinLnBrk="0" hangingPunct="1">
      <a:defRPr sz="1200" b="0" i="0" kern="1200">
        <a:solidFill>
          <a:schemeClr val="tx1"/>
        </a:solidFill>
        <a:latin typeface="Gill Sans MT" panose="020B0502020104020203" pitchFamily="34" charset="77"/>
        <a:ea typeface="+mn-ea"/>
        <a:cs typeface="+mn-cs"/>
      </a:defRPr>
    </a:lvl4pPr>
    <a:lvl5pPr marL="1828800" algn="l" defTabSz="457200" rtl="0" eaLnBrk="1" latinLnBrk="0" hangingPunct="1">
      <a:defRPr sz="1200" b="0" i="0" kern="1200">
        <a:solidFill>
          <a:schemeClr val="tx1"/>
        </a:solidFill>
        <a:latin typeface="Gill Sans MT" panose="020B0502020104020203" pitchFamily="34" charset="77"/>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6FB31AFA-1213-A14C-91BC-540C88A91049}" type="slidenum">
              <a:rPr kumimoji="0" lang="en-US" sz="1200" b="0" i="0" u="none" strike="noStrike" kern="1200" cap="none" spc="0" normalizeH="0" baseline="0" noProof="0" smtClean="0">
                <a:ln>
                  <a:noFill/>
                </a:ln>
                <a:solidFill>
                  <a:srgbClr val="4A7594"/>
                </a:solidFill>
                <a:effectLst/>
                <a:uLnTx/>
                <a:uFillTx/>
                <a:latin typeface="Gill Sans MT" panose="020B0502020104020203" pitchFamily="34" charset="77"/>
                <a:ea typeface="ヒラギノ角ゴ ProN W6" charset="0"/>
                <a:sym typeface="Helvetica Neue Bold Condensed" charset="0"/>
              </a:rPr>
              <a:pPr marL="0" marR="0" lvl="0" indent="0" algn="r" defTabSz="914400" rtl="0" eaLnBrk="1" fontAlgn="base" latinLnBrk="0" hangingPunct="1">
                <a:lnSpc>
                  <a:spcPct val="100000"/>
                </a:lnSpc>
                <a:spcBef>
                  <a:spcPct val="0"/>
                </a:spcBef>
                <a:spcAft>
                  <a:spcPct val="0"/>
                </a:spcAft>
                <a:buClrTx/>
                <a:buSzTx/>
                <a:buFontTx/>
                <a:buNone/>
                <a:tabLst/>
                <a:defRPr/>
              </a:pPr>
              <a:t>1</a:t>
            </a:fld>
            <a:endParaRPr kumimoji="0" lang="en-US" sz="1200" b="0" i="0" u="none" strike="noStrike" kern="1200" cap="none" spc="0" normalizeH="0" baseline="0" noProof="0" dirty="0">
              <a:ln>
                <a:noFill/>
              </a:ln>
              <a:solidFill>
                <a:srgbClr val="4A7594"/>
              </a:solidFill>
              <a:effectLst/>
              <a:uLnTx/>
              <a:uFillTx/>
              <a:latin typeface="Gill Sans MT" panose="020B0502020104020203" pitchFamily="34" charset="77"/>
              <a:ea typeface="ヒラギノ角ゴ ProN W6" charset="0"/>
              <a:sym typeface="Helvetica Neue Bold Condensed" charset="0"/>
            </a:endParaRPr>
          </a:p>
        </p:txBody>
      </p:sp>
    </p:spTree>
    <p:extLst>
      <p:ext uri="{BB962C8B-B14F-4D97-AF65-F5344CB8AC3E}">
        <p14:creationId xmlns:p14="http://schemas.microsoft.com/office/powerpoint/2010/main" val="7710060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News source from Google News Entertainment, 5/17/2023; photo on the right from Adobe Stock</a:t>
            </a:r>
          </a:p>
        </p:txBody>
      </p:sp>
      <p:sp>
        <p:nvSpPr>
          <p:cNvPr id="4" name="Slide Number Placeholder 3"/>
          <p:cNvSpPr>
            <a:spLocks noGrp="1"/>
          </p:cNvSpPr>
          <p:nvPr>
            <p:ph type="sldNum" sz="quarter" idx="5"/>
          </p:nvPr>
        </p:nvSpPr>
        <p:spPr/>
        <p:txBody>
          <a:bodyPr/>
          <a:lstStyle/>
          <a:p>
            <a:fld id="{6FB31AFA-1213-A14C-91BC-540C88A91049}" type="slidenum">
              <a:rPr lang="en-US" smtClean="0"/>
              <a:pPr/>
              <a:t>3</a:t>
            </a:fld>
            <a:endParaRPr lang="en-US" dirty="0"/>
          </a:p>
        </p:txBody>
      </p:sp>
    </p:spTree>
    <p:extLst>
      <p:ext uri="{BB962C8B-B14F-4D97-AF65-F5344CB8AC3E}">
        <p14:creationId xmlns:p14="http://schemas.microsoft.com/office/powerpoint/2010/main" val="22333896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FB31AFA-1213-A14C-91BC-540C88A91049}" type="slidenum">
              <a:rPr lang="en-US" smtClean="0"/>
              <a:pPr/>
              <a:t>5</a:t>
            </a:fld>
            <a:endParaRPr lang="en-US" dirty="0"/>
          </a:p>
        </p:txBody>
      </p:sp>
    </p:spTree>
    <p:extLst>
      <p:ext uri="{BB962C8B-B14F-4D97-AF65-F5344CB8AC3E}">
        <p14:creationId xmlns:p14="http://schemas.microsoft.com/office/powerpoint/2010/main" val="14342817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FB31AFA-1213-A14C-91BC-540C88A91049}" type="slidenum">
              <a:rPr lang="en-US" smtClean="0"/>
              <a:pPr/>
              <a:t>7</a:t>
            </a:fld>
            <a:endParaRPr lang="en-US" dirty="0"/>
          </a:p>
        </p:txBody>
      </p:sp>
    </p:spTree>
    <p:extLst>
      <p:ext uri="{BB962C8B-B14F-4D97-AF65-F5344CB8AC3E}">
        <p14:creationId xmlns:p14="http://schemas.microsoft.com/office/powerpoint/2010/main" val="23158592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67630" y="3394480"/>
            <a:ext cx="9869540" cy="2340864"/>
          </a:xfrm>
          <a:solidFill>
            <a:srgbClr val="FFFFFF"/>
          </a:solidFill>
          <a:ln w="38100">
            <a:solidFill>
              <a:srgbClr val="404040"/>
            </a:solidFill>
          </a:ln>
        </p:spPr>
        <p:txBody>
          <a:bodyPr lIns="274320" rIns="274320" anchor="ctr" anchorCtr="1">
            <a:normAutofit/>
          </a:bodyPr>
          <a:lstStyle>
            <a:lvl1pPr algn="ctr">
              <a:defRPr sz="4978">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874875" y="6190285"/>
            <a:ext cx="7255053" cy="1763405"/>
          </a:xfrm>
          <a:noFill/>
        </p:spPr>
        <p:txBody>
          <a:bodyPr>
            <a:normAutofit/>
          </a:bodyPr>
          <a:lstStyle>
            <a:lvl1pPr marL="0" indent="0" algn="ctr">
              <a:buNone/>
              <a:defRPr sz="2702">
                <a:solidFill>
                  <a:schemeClr val="tx1">
                    <a:lumMod val="75000"/>
                    <a:lumOff val="25000"/>
                  </a:schemeClr>
                </a:solidFill>
              </a:defRPr>
            </a:lvl1pPr>
            <a:lvl2pPr marL="650230" indent="0" algn="ctr">
              <a:buNone/>
              <a:defRPr sz="2702"/>
            </a:lvl2pPr>
            <a:lvl3pPr marL="1300460" indent="0" algn="ctr">
              <a:buNone/>
              <a:defRPr sz="2560"/>
            </a:lvl3pPr>
            <a:lvl4pPr marL="1950690" indent="0" algn="ctr">
              <a:buNone/>
              <a:defRPr sz="2276"/>
            </a:lvl4pPr>
            <a:lvl5pPr marL="2600919" indent="0" algn="ctr">
              <a:buNone/>
              <a:defRPr sz="2276"/>
            </a:lvl5pPr>
            <a:lvl6pPr marL="3251149" indent="0" algn="ctr">
              <a:buNone/>
              <a:defRPr sz="2276"/>
            </a:lvl6pPr>
            <a:lvl7pPr marL="3901379" indent="0" algn="ctr">
              <a:buNone/>
              <a:defRPr sz="2276"/>
            </a:lvl7pPr>
            <a:lvl8pPr marL="4551609" indent="0" algn="ctr">
              <a:buNone/>
              <a:defRPr sz="2276"/>
            </a:lvl8pPr>
            <a:lvl9pPr marL="5201839" indent="0" algn="ctr">
              <a:buNone/>
              <a:defRPr sz="2276"/>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C8C1B375-16D5-F343-9C0E-AD3735F106C7}" type="datetimeFigureOut">
              <a:rPr lang="en-US" smtClean="0"/>
              <a:t>5/30/23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3C9E6DF-D4C8-A448-A59B-32DEB3070FF7}" type="slidenum">
              <a:rPr lang="en-US" smtClean="0"/>
              <a:t>‹#›</a:t>
            </a:fld>
            <a:endParaRPr lang="en-US"/>
          </a:p>
        </p:txBody>
      </p:sp>
    </p:spTree>
    <p:extLst>
      <p:ext uri="{BB962C8B-B14F-4D97-AF65-F5344CB8AC3E}">
        <p14:creationId xmlns:p14="http://schemas.microsoft.com/office/powerpoint/2010/main" val="1182466189"/>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8C1B375-16D5-F343-9C0E-AD3735F106C7}" type="datetimeFigureOut">
              <a:rPr lang="en-US" smtClean="0"/>
              <a:t>5/30/23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3C9E6DF-D4C8-A448-A59B-32DEB3070FF7}" type="slidenum">
              <a:rPr lang="en-US" smtClean="0"/>
              <a:t>‹#›</a:t>
            </a:fld>
            <a:endParaRPr lang="en-US"/>
          </a:p>
        </p:txBody>
      </p:sp>
    </p:spTree>
    <p:extLst>
      <p:ext uri="{BB962C8B-B14F-4D97-AF65-F5344CB8AC3E}">
        <p14:creationId xmlns:p14="http://schemas.microsoft.com/office/powerpoint/2010/main" val="125650911"/>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29986" y="1332992"/>
            <a:ext cx="1498974" cy="7087616"/>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84155" y="1332992"/>
            <a:ext cx="6707447" cy="708761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8C1B375-16D5-F343-9C0E-AD3735F106C7}" type="datetimeFigureOut">
              <a:rPr lang="en-US" smtClean="0"/>
              <a:t>5/30/23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3C9E6DF-D4C8-A448-A59B-32DEB3070FF7}" type="slidenum">
              <a:rPr lang="en-US" smtClean="0"/>
              <a:t>‹#›</a:t>
            </a:fld>
            <a:endParaRPr lang="en-US"/>
          </a:p>
        </p:txBody>
      </p:sp>
    </p:spTree>
    <p:extLst>
      <p:ext uri="{BB962C8B-B14F-4D97-AF65-F5344CB8AC3E}">
        <p14:creationId xmlns:p14="http://schemas.microsoft.com/office/powerpoint/2010/main" val="125880113"/>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67630" y="3394480"/>
            <a:ext cx="9869540" cy="2340864"/>
          </a:xfrm>
          <a:solidFill>
            <a:srgbClr val="FFFFFF"/>
          </a:solidFill>
          <a:ln w="38100">
            <a:solidFill>
              <a:srgbClr val="404040"/>
            </a:solidFill>
          </a:ln>
        </p:spPr>
        <p:txBody>
          <a:bodyPr lIns="274320" rIns="274320" anchor="ctr" anchorCtr="1">
            <a:normAutofit/>
          </a:bodyPr>
          <a:lstStyle>
            <a:lvl1pPr algn="ctr">
              <a:defRPr sz="4978">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874875" y="6190285"/>
            <a:ext cx="7255053" cy="1763405"/>
          </a:xfrm>
          <a:noFill/>
        </p:spPr>
        <p:txBody>
          <a:bodyPr>
            <a:normAutofit/>
          </a:bodyPr>
          <a:lstStyle>
            <a:lvl1pPr marL="0" indent="0" algn="ctr">
              <a:buNone/>
              <a:defRPr sz="2702">
                <a:solidFill>
                  <a:schemeClr val="tx1">
                    <a:lumMod val="75000"/>
                    <a:lumOff val="25000"/>
                  </a:schemeClr>
                </a:solidFill>
              </a:defRPr>
            </a:lvl1pPr>
            <a:lvl2pPr marL="650230" indent="0" algn="ctr">
              <a:buNone/>
              <a:defRPr sz="2702"/>
            </a:lvl2pPr>
            <a:lvl3pPr marL="1300460" indent="0" algn="ctr">
              <a:buNone/>
              <a:defRPr sz="2560"/>
            </a:lvl3pPr>
            <a:lvl4pPr marL="1950690" indent="0" algn="ctr">
              <a:buNone/>
              <a:defRPr sz="2276"/>
            </a:lvl4pPr>
            <a:lvl5pPr marL="2600919" indent="0" algn="ctr">
              <a:buNone/>
              <a:defRPr sz="2276"/>
            </a:lvl5pPr>
            <a:lvl6pPr marL="3251149" indent="0" algn="ctr">
              <a:buNone/>
              <a:defRPr sz="2276"/>
            </a:lvl6pPr>
            <a:lvl7pPr marL="3901379" indent="0" algn="ctr">
              <a:buNone/>
              <a:defRPr sz="2276"/>
            </a:lvl7pPr>
            <a:lvl8pPr marL="4551609" indent="0" algn="ctr">
              <a:buNone/>
              <a:defRPr sz="2276"/>
            </a:lvl8pPr>
            <a:lvl9pPr marL="5201839" indent="0" algn="ctr">
              <a:buNone/>
              <a:defRPr sz="2276"/>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6CC6C3B2-064B-354D-8C1F-514EB506E547}" type="datetime1">
              <a:rPr lang="en-US" smtClean="0"/>
              <a:t>5/30/23</a:t>
            </a:fld>
            <a:endParaRPr lang="en-US"/>
          </a:p>
        </p:txBody>
      </p:sp>
      <p:sp>
        <p:nvSpPr>
          <p:cNvPr id="8" name="Footer Placeholder 7"/>
          <p:cNvSpPr>
            <a:spLocks noGrp="1"/>
          </p:cNvSpPr>
          <p:nvPr>
            <p:ph type="ftr" sz="quarter" idx="11"/>
          </p:nvPr>
        </p:nvSpPr>
        <p:spPr/>
        <p:txBody>
          <a:bodyPr/>
          <a:lstStyle/>
          <a:p>
            <a:r>
              <a:rPr lang="en-US"/>
              <a:t>Machine Learning for Physics and Astronomy</a:t>
            </a:r>
          </a:p>
        </p:txBody>
      </p:sp>
      <p:sp>
        <p:nvSpPr>
          <p:cNvPr id="9" name="Slide Number Placeholder 8"/>
          <p:cNvSpPr>
            <a:spLocks noGrp="1"/>
          </p:cNvSpPr>
          <p:nvPr>
            <p:ph type="sldNum" sz="quarter" idx="12"/>
          </p:nvPr>
        </p:nvSpPr>
        <p:spPr/>
        <p:txBody>
          <a:bodyPr/>
          <a:lstStyle/>
          <a:p>
            <a:fld id="{23C9E6DF-D4C8-A448-A59B-32DEB3070FF7}" type="slidenum">
              <a:rPr lang="en-US" smtClean="0"/>
              <a:t>‹#›</a:t>
            </a:fld>
            <a:endParaRPr lang="en-US"/>
          </a:p>
        </p:txBody>
      </p:sp>
    </p:spTree>
    <p:extLst>
      <p:ext uri="{BB962C8B-B14F-4D97-AF65-F5344CB8AC3E}">
        <p14:creationId xmlns:p14="http://schemas.microsoft.com/office/powerpoint/2010/main" val="16824518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459356F-D5F2-F240-8665-C411DDB10310}" type="datetime1">
              <a:rPr lang="en-US" smtClean="0"/>
              <a:t>5/30/23</a:t>
            </a:fld>
            <a:endParaRPr lang="en-US"/>
          </a:p>
        </p:txBody>
      </p:sp>
      <p:sp>
        <p:nvSpPr>
          <p:cNvPr id="8" name="Footer Placeholder 7"/>
          <p:cNvSpPr>
            <a:spLocks noGrp="1"/>
          </p:cNvSpPr>
          <p:nvPr>
            <p:ph type="ftr" sz="quarter" idx="11"/>
          </p:nvPr>
        </p:nvSpPr>
        <p:spPr/>
        <p:txBody>
          <a:bodyPr/>
          <a:lstStyle/>
          <a:p>
            <a:r>
              <a:rPr lang="en-US"/>
              <a:t>Machine Learning for Physics and Astronomy</a:t>
            </a:r>
          </a:p>
        </p:txBody>
      </p:sp>
      <p:sp>
        <p:nvSpPr>
          <p:cNvPr id="9" name="Slide Number Placeholder 8"/>
          <p:cNvSpPr>
            <a:spLocks noGrp="1"/>
          </p:cNvSpPr>
          <p:nvPr>
            <p:ph type="sldNum" sz="quarter" idx="12"/>
          </p:nvPr>
        </p:nvSpPr>
        <p:spPr/>
        <p:txBody>
          <a:bodyPr/>
          <a:lstStyle/>
          <a:p>
            <a:fld id="{23C9E6DF-D4C8-A448-A59B-32DEB3070FF7}" type="slidenum">
              <a:rPr lang="en-US" smtClean="0"/>
              <a:t>‹#›</a:t>
            </a:fld>
            <a:endParaRPr lang="en-US"/>
          </a:p>
        </p:txBody>
      </p:sp>
    </p:spTree>
    <p:extLst>
      <p:ext uri="{BB962C8B-B14F-4D97-AF65-F5344CB8AC3E}">
        <p14:creationId xmlns:p14="http://schemas.microsoft.com/office/powerpoint/2010/main" val="409273009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573581" y="3394480"/>
            <a:ext cx="9870643" cy="2340864"/>
          </a:xfrm>
          <a:solidFill>
            <a:srgbClr val="FFFFFF"/>
          </a:solidFill>
          <a:ln w="38100">
            <a:solidFill>
              <a:srgbClr val="404040"/>
            </a:solidFill>
          </a:ln>
        </p:spPr>
        <p:txBody>
          <a:bodyPr lIns="274320" rIns="274320" anchor="ctr" anchorCtr="1">
            <a:normAutofit/>
          </a:bodyPr>
          <a:lstStyle>
            <a:lvl1pPr>
              <a:defRPr sz="4978">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874875" y="6190172"/>
            <a:ext cx="7255053" cy="1799228"/>
          </a:xfrm>
        </p:spPr>
        <p:txBody>
          <a:bodyPr anchor="t" anchorCtr="1">
            <a:normAutofit/>
          </a:bodyPr>
          <a:lstStyle>
            <a:lvl1pPr marL="0" indent="0">
              <a:buNone/>
              <a:defRPr sz="2702">
                <a:solidFill>
                  <a:schemeClr val="tx1"/>
                </a:solidFill>
              </a:defRPr>
            </a:lvl1pPr>
            <a:lvl2pPr marL="650230" indent="0">
              <a:buNone/>
              <a:defRPr sz="2702">
                <a:solidFill>
                  <a:schemeClr val="tx1">
                    <a:tint val="75000"/>
                  </a:schemeClr>
                </a:solidFill>
              </a:defRPr>
            </a:lvl2pPr>
            <a:lvl3pPr marL="1300460" indent="0">
              <a:buNone/>
              <a:defRPr sz="2560">
                <a:solidFill>
                  <a:schemeClr val="tx1">
                    <a:tint val="75000"/>
                  </a:schemeClr>
                </a:solidFill>
              </a:defRPr>
            </a:lvl3pPr>
            <a:lvl4pPr marL="1950690" indent="0">
              <a:buNone/>
              <a:defRPr sz="2276">
                <a:solidFill>
                  <a:schemeClr val="tx1">
                    <a:tint val="75000"/>
                  </a:schemeClr>
                </a:solidFill>
              </a:defRPr>
            </a:lvl4pPr>
            <a:lvl5pPr marL="2600919" indent="0">
              <a:buNone/>
              <a:defRPr sz="2276">
                <a:solidFill>
                  <a:schemeClr val="tx1">
                    <a:tint val="75000"/>
                  </a:schemeClr>
                </a:solidFill>
              </a:defRPr>
            </a:lvl5pPr>
            <a:lvl6pPr marL="3251149" indent="0">
              <a:buNone/>
              <a:defRPr sz="2276">
                <a:solidFill>
                  <a:schemeClr val="tx1">
                    <a:tint val="75000"/>
                  </a:schemeClr>
                </a:solidFill>
              </a:defRPr>
            </a:lvl6pPr>
            <a:lvl7pPr marL="3901379" indent="0">
              <a:buNone/>
              <a:defRPr sz="2276">
                <a:solidFill>
                  <a:schemeClr val="tx1">
                    <a:tint val="75000"/>
                  </a:schemeClr>
                </a:solidFill>
              </a:defRPr>
            </a:lvl7pPr>
            <a:lvl8pPr marL="4551609" indent="0">
              <a:buNone/>
              <a:defRPr sz="2276">
                <a:solidFill>
                  <a:schemeClr val="tx1">
                    <a:tint val="75000"/>
                  </a:schemeClr>
                </a:solidFill>
              </a:defRPr>
            </a:lvl8pPr>
            <a:lvl9pPr marL="5201839" indent="0">
              <a:buNone/>
              <a:defRPr sz="2276">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B559FE14-C96F-2E4D-B6F3-AA2A4CFDA7DE}" type="datetime1">
              <a:rPr lang="en-US" smtClean="0"/>
              <a:t>5/30/23</a:t>
            </a:fld>
            <a:endParaRPr lang="en-US"/>
          </a:p>
        </p:txBody>
      </p:sp>
      <p:sp>
        <p:nvSpPr>
          <p:cNvPr id="8" name="Footer Placeholder 7"/>
          <p:cNvSpPr>
            <a:spLocks noGrp="1"/>
          </p:cNvSpPr>
          <p:nvPr>
            <p:ph type="ftr" sz="quarter" idx="11"/>
          </p:nvPr>
        </p:nvSpPr>
        <p:spPr/>
        <p:txBody>
          <a:bodyPr/>
          <a:lstStyle/>
          <a:p>
            <a:r>
              <a:rPr lang="en-US"/>
              <a:t>Machine Learning for Physics and Astronomy</a:t>
            </a:r>
          </a:p>
        </p:txBody>
      </p:sp>
      <p:sp>
        <p:nvSpPr>
          <p:cNvPr id="9" name="Slide Number Placeholder 8"/>
          <p:cNvSpPr>
            <a:spLocks noGrp="1"/>
          </p:cNvSpPr>
          <p:nvPr>
            <p:ph type="sldNum" sz="quarter" idx="12"/>
          </p:nvPr>
        </p:nvSpPr>
        <p:spPr/>
        <p:txBody>
          <a:bodyPr/>
          <a:lstStyle/>
          <a:p>
            <a:fld id="{23C9E6DF-D4C8-A448-A59B-32DEB3070FF7}" type="slidenum">
              <a:rPr lang="en-US" smtClean="0"/>
              <a:t>‹#›</a:t>
            </a:fld>
            <a:endParaRPr lang="en-US"/>
          </a:p>
        </p:txBody>
      </p:sp>
    </p:spTree>
    <p:extLst>
      <p:ext uri="{BB962C8B-B14F-4D97-AF65-F5344CB8AC3E}">
        <p14:creationId xmlns:p14="http://schemas.microsoft.com/office/powerpoint/2010/main" val="320355714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67630" y="3751885"/>
            <a:ext cx="4676299" cy="441170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760870" y="3751885"/>
            <a:ext cx="4679845" cy="441170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C717E476-D7D5-6945-BA69-E09A83275445}" type="datetime1">
              <a:rPr lang="en-US" smtClean="0"/>
              <a:t>5/30/23</a:t>
            </a:fld>
            <a:endParaRPr lang="en-US"/>
          </a:p>
        </p:txBody>
      </p:sp>
      <p:sp>
        <p:nvSpPr>
          <p:cNvPr id="9" name="Footer Placeholder 8"/>
          <p:cNvSpPr>
            <a:spLocks noGrp="1"/>
          </p:cNvSpPr>
          <p:nvPr>
            <p:ph type="ftr" sz="quarter" idx="11"/>
          </p:nvPr>
        </p:nvSpPr>
        <p:spPr/>
        <p:txBody>
          <a:bodyPr/>
          <a:lstStyle/>
          <a:p>
            <a:r>
              <a:rPr lang="en-US"/>
              <a:t>Machine Learning for Physics and Astronomy</a:t>
            </a:r>
          </a:p>
        </p:txBody>
      </p:sp>
      <p:sp>
        <p:nvSpPr>
          <p:cNvPr id="10" name="Slide Number Placeholder 9"/>
          <p:cNvSpPr>
            <a:spLocks noGrp="1"/>
          </p:cNvSpPr>
          <p:nvPr>
            <p:ph type="sldNum" sz="quarter" idx="12"/>
          </p:nvPr>
        </p:nvSpPr>
        <p:spPr/>
        <p:txBody>
          <a:bodyPr/>
          <a:lstStyle/>
          <a:p>
            <a:fld id="{23C9E6DF-D4C8-A448-A59B-32DEB3070FF7}" type="slidenum">
              <a:rPr lang="en-US" smtClean="0"/>
              <a:t>‹#›</a:t>
            </a:fld>
            <a:endParaRPr lang="en-US"/>
          </a:p>
        </p:txBody>
      </p:sp>
    </p:spTree>
    <p:extLst>
      <p:ext uri="{BB962C8B-B14F-4D97-AF65-F5344CB8AC3E}">
        <p14:creationId xmlns:p14="http://schemas.microsoft.com/office/powerpoint/2010/main" val="300150385"/>
      </p:ext>
    </p:extLst>
  </p:cSld>
  <p:clrMapOvr>
    <a:masterClrMapping/>
  </p:clrMapOvr>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67629" y="3290218"/>
            <a:ext cx="4676301" cy="1001368"/>
          </a:xfrm>
        </p:spPr>
        <p:txBody>
          <a:bodyPr anchor="b" anchorCtr="1">
            <a:normAutofit/>
          </a:bodyPr>
          <a:lstStyle>
            <a:lvl1pPr marL="0" indent="0" algn="ctr">
              <a:buNone/>
              <a:defRPr sz="2702" b="0" cap="all" spc="142" baseline="0">
                <a:solidFill>
                  <a:schemeClr val="tx2"/>
                </a:solidFill>
              </a:defRPr>
            </a:lvl1pPr>
            <a:lvl2pPr marL="650230" indent="0">
              <a:buNone/>
              <a:defRPr sz="2702" b="1"/>
            </a:lvl2pPr>
            <a:lvl3pPr marL="1300460" indent="0">
              <a:buNone/>
              <a:defRPr sz="2560" b="1"/>
            </a:lvl3pPr>
            <a:lvl4pPr marL="1950690" indent="0">
              <a:buNone/>
              <a:defRPr sz="2276" b="1"/>
            </a:lvl4pPr>
            <a:lvl5pPr marL="2600919" indent="0">
              <a:buNone/>
              <a:defRPr sz="2276" b="1"/>
            </a:lvl5pPr>
            <a:lvl6pPr marL="3251149" indent="0">
              <a:buNone/>
              <a:defRPr sz="2276" b="1"/>
            </a:lvl6pPr>
            <a:lvl7pPr marL="3901379" indent="0">
              <a:buNone/>
              <a:defRPr sz="2276" b="1"/>
            </a:lvl7pPr>
            <a:lvl8pPr marL="4551609" indent="0">
              <a:buNone/>
              <a:defRPr sz="2276" b="1"/>
            </a:lvl8pPr>
            <a:lvl9pPr marL="5201839" indent="0">
              <a:buNone/>
              <a:defRPr sz="2276" b="1"/>
            </a:lvl9pPr>
          </a:lstStyle>
          <a:p>
            <a:pPr lvl="0"/>
            <a:r>
              <a:rPr lang="en-US"/>
              <a:t>Click to edit Master text styles</a:t>
            </a:r>
          </a:p>
        </p:txBody>
      </p:sp>
      <p:sp>
        <p:nvSpPr>
          <p:cNvPr id="4" name="Content Placeholder 3"/>
          <p:cNvSpPr>
            <a:spLocks noGrp="1"/>
          </p:cNvSpPr>
          <p:nvPr>
            <p:ph sz="half" idx="2"/>
          </p:nvPr>
        </p:nvSpPr>
        <p:spPr>
          <a:xfrm>
            <a:off x="1567629" y="4470400"/>
            <a:ext cx="4676301" cy="3693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760870" y="4470400"/>
            <a:ext cx="4679845" cy="3693193"/>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760870" y="3290218"/>
            <a:ext cx="4679845" cy="1001368"/>
          </a:xfrm>
        </p:spPr>
        <p:txBody>
          <a:bodyPr anchor="b" anchorCtr="1">
            <a:normAutofit/>
          </a:bodyPr>
          <a:lstStyle>
            <a:lvl1pPr marL="0" indent="0" algn="ctr">
              <a:buNone/>
              <a:defRPr sz="2702" b="0" cap="all" spc="142" baseline="0">
                <a:solidFill>
                  <a:schemeClr val="tx2"/>
                </a:solidFill>
              </a:defRPr>
            </a:lvl1pPr>
            <a:lvl2pPr marL="650230" indent="0">
              <a:buNone/>
              <a:defRPr sz="2702" b="1"/>
            </a:lvl2pPr>
            <a:lvl3pPr marL="1300460" indent="0">
              <a:buNone/>
              <a:defRPr sz="2560" b="1"/>
            </a:lvl3pPr>
            <a:lvl4pPr marL="1950690" indent="0">
              <a:buNone/>
              <a:defRPr sz="2276" b="1"/>
            </a:lvl4pPr>
            <a:lvl5pPr marL="2600919" indent="0">
              <a:buNone/>
              <a:defRPr sz="2276" b="1"/>
            </a:lvl5pPr>
            <a:lvl6pPr marL="3251149" indent="0">
              <a:buNone/>
              <a:defRPr sz="2276" b="1"/>
            </a:lvl6pPr>
            <a:lvl7pPr marL="3901379" indent="0">
              <a:buNone/>
              <a:defRPr sz="2276" b="1"/>
            </a:lvl7pPr>
            <a:lvl8pPr marL="4551609" indent="0">
              <a:buNone/>
              <a:defRPr sz="2276" b="1"/>
            </a:lvl8pPr>
            <a:lvl9pPr marL="5201839" indent="0">
              <a:buNone/>
              <a:defRPr sz="2276" b="1"/>
            </a:lvl9pPr>
          </a:lstStyle>
          <a:p>
            <a:pPr lvl="0"/>
            <a:r>
              <a:rPr lang="en-US"/>
              <a:t>Click to edit Master text styles</a:t>
            </a:r>
          </a:p>
        </p:txBody>
      </p:sp>
      <p:sp>
        <p:nvSpPr>
          <p:cNvPr id="7" name="Date Placeholder 6"/>
          <p:cNvSpPr>
            <a:spLocks noGrp="1"/>
          </p:cNvSpPr>
          <p:nvPr>
            <p:ph type="dt" sz="half" idx="10"/>
          </p:nvPr>
        </p:nvSpPr>
        <p:spPr/>
        <p:txBody>
          <a:bodyPr/>
          <a:lstStyle/>
          <a:p>
            <a:fld id="{411E0FA0-D9B2-4147-8208-908E8303C111}" type="datetime1">
              <a:rPr lang="en-US" smtClean="0"/>
              <a:t>5/30/23</a:t>
            </a:fld>
            <a:endParaRPr lang="en-US"/>
          </a:p>
        </p:txBody>
      </p:sp>
      <p:sp>
        <p:nvSpPr>
          <p:cNvPr id="8" name="Footer Placeholder 7"/>
          <p:cNvSpPr>
            <a:spLocks noGrp="1"/>
          </p:cNvSpPr>
          <p:nvPr>
            <p:ph type="ftr" sz="quarter" idx="11"/>
          </p:nvPr>
        </p:nvSpPr>
        <p:spPr/>
        <p:txBody>
          <a:bodyPr/>
          <a:lstStyle/>
          <a:p>
            <a:r>
              <a:rPr lang="en-US"/>
              <a:t>Machine Learning for Physics and Astronomy</a:t>
            </a:r>
          </a:p>
        </p:txBody>
      </p:sp>
      <p:sp>
        <p:nvSpPr>
          <p:cNvPr id="9" name="Slide Number Placeholder 8"/>
          <p:cNvSpPr>
            <a:spLocks noGrp="1"/>
          </p:cNvSpPr>
          <p:nvPr>
            <p:ph type="sldNum" sz="quarter" idx="12"/>
          </p:nvPr>
        </p:nvSpPr>
        <p:spPr/>
        <p:txBody>
          <a:bodyPr/>
          <a:lstStyle/>
          <a:p>
            <a:fld id="{23C9E6DF-D4C8-A448-A59B-32DEB3070FF7}" type="slidenum">
              <a:rPr lang="en-US" smtClean="0"/>
              <a:t>‹#›</a:t>
            </a:fld>
            <a:endParaRPr lang="en-US"/>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193214460"/>
      </p:ext>
    </p:extLst>
  </p:cSld>
  <p:clrMapOvr>
    <a:masterClrMapping/>
  </p:clrMapOvr>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02D7790-25FB-E54C-8B5C-4C642DDB5076}" type="datetime1">
              <a:rPr lang="en-US" smtClean="0"/>
              <a:t>5/30/23</a:t>
            </a:fld>
            <a:endParaRPr lang="en-US"/>
          </a:p>
        </p:txBody>
      </p:sp>
      <p:sp>
        <p:nvSpPr>
          <p:cNvPr id="4" name="Footer Placeholder 3"/>
          <p:cNvSpPr>
            <a:spLocks noGrp="1"/>
          </p:cNvSpPr>
          <p:nvPr>
            <p:ph type="ftr" sz="quarter" idx="11"/>
          </p:nvPr>
        </p:nvSpPr>
        <p:spPr/>
        <p:txBody>
          <a:bodyPr/>
          <a:lstStyle/>
          <a:p>
            <a:r>
              <a:rPr lang="en-US"/>
              <a:t>Machine Learning for Physics and Astronomy</a:t>
            </a:r>
          </a:p>
        </p:txBody>
      </p:sp>
      <p:sp>
        <p:nvSpPr>
          <p:cNvPr id="5" name="Slide Number Placeholder 4"/>
          <p:cNvSpPr>
            <a:spLocks noGrp="1"/>
          </p:cNvSpPr>
          <p:nvPr>
            <p:ph type="sldNum" sz="quarter" idx="12"/>
          </p:nvPr>
        </p:nvSpPr>
        <p:spPr/>
        <p:txBody>
          <a:bodyPr/>
          <a:lstStyle/>
          <a:p>
            <a:fld id="{23C9E6DF-D4C8-A448-A59B-32DEB3070FF7}" type="slidenum">
              <a:rPr lang="en-US" smtClean="0"/>
              <a:t>‹#›</a:t>
            </a:fld>
            <a:endParaRPr lang="en-US"/>
          </a:p>
        </p:txBody>
      </p:sp>
    </p:spTree>
    <p:extLst>
      <p:ext uri="{BB962C8B-B14F-4D97-AF65-F5344CB8AC3E}">
        <p14:creationId xmlns:p14="http://schemas.microsoft.com/office/powerpoint/2010/main" val="55778816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85366D-45C0-654E-850E-66331EAE456A}" type="datetime1">
              <a:rPr lang="en-US" smtClean="0"/>
              <a:t>5/30/23</a:t>
            </a:fld>
            <a:endParaRPr lang="en-US"/>
          </a:p>
        </p:txBody>
      </p:sp>
      <p:sp>
        <p:nvSpPr>
          <p:cNvPr id="3" name="Footer Placeholder 2"/>
          <p:cNvSpPr>
            <a:spLocks noGrp="1"/>
          </p:cNvSpPr>
          <p:nvPr>
            <p:ph type="ftr" sz="quarter" idx="11"/>
          </p:nvPr>
        </p:nvSpPr>
        <p:spPr/>
        <p:txBody>
          <a:bodyPr/>
          <a:lstStyle/>
          <a:p>
            <a:r>
              <a:rPr lang="en-US"/>
              <a:t>Machine Learning for Physics and Astronomy</a:t>
            </a:r>
          </a:p>
        </p:txBody>
      </p:sp>
      <p:sp>
        <p:nvSpPr>
          <p:cNvPr id="4" name="Slide Number Placeholder 3"/>
          <p:cNvSpPr>
            <a:spLocks noGrp="1"/>
          </p:cNvSpPr>
          <p:nvPr>
            <p:ph type="sldNum" sz="quarter" idx="12"/>
          </p:nvPr>
        </p:nvSpPr>
        <p:spPr/>
        <p:txBody>
          <a:bodyPr/>
          <a:lstStyle/>
          <a:p>
            <a:fld id="{23C9E6DF-D4C8-A448-A59B-32DEB3070FF7}" type="slidenum">
              <a:rPr lang="en-US" smtClean="0"/>
              <a:t>‹#›</a:t>
            </a:fld>
            <a:endParaRPr lang="en-US"/>
          </a:p>
        </p:txBody>
      </p:sp>
    </p:spTree>
    <p:extLst>
      <p:ext uri="{BB962C8B-B14F-4D97-AF65-F5344CB8AC3E}">
        <p14:creationId xmlns:p14="http://schemas.microsoft.com/office/powerpoint/2010/main" val="253151546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6502400" y="0"/>
            <a:ext cx="6502400" cy="9753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11222" y="3191224"/>
            <a:ext cx="4679956" cy="1623462"/>
          </a:xfrm>
          <a:solidFill>
            <a:srgbClr val="FFFFFF"/>
          </a:solidFill>
          <a:ln>
            <a:solidFill>
              <a:srgbClr val="404040"/>
            </a:solidFill>
          </a:ln>
        </p:spPr>
        <p:txBody>
          <a:bodyPr anchor="ctr" anchorCtr="1">
            <a:normAutofit/>
          </a:bodyPr>
          <a:lstStyle>
            <a:lvl1pPr>
              <a:defRPr sz="2987">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7185152" y="1144423"/>
            <a:ext cx="5136896" cy="7464755"/>
          </a:xfrm>
        </p:spPr>
        <p:txBody>
          <a:bodyPr>
            <a:normAutofit/>
          </a:bodyPr>
          <a:lstStyle>
            <a:lvl1pPr>
              <a:defRPr sz="2702">
                <a:solidFill>
                  <a:schemeClr val="tx1"/>
                </a:solidFill>
              </a:defRPr>
            </a:lvl1pPr>
            <a:lvl2pPr>
              <a:defRPr sz="2276">
                <a:solidFill>
                  <a:schemeClr val="tx1"/>
                </a:solidFill>
              </a:defRPr>
            </a:lvl2pPr>
            <a:lvl3pPr>
              <a:defRPr sz="2276">
                <a:solidFill>
                  <a:schemeClr val="tx1"/>
                </a:solidFill>
              </a:defRPr>
            </a:lvl3pPr>
            <a:lvl4pPr>
              <a:defRPr sz="2276">
                <a:solidFill>
                  <a:schemeClr val="tx1"/>
                </a:solidFill>
              </a:defRPr>
            </a:lvl4pPr>
            <a:lvl5pPr>
              <a:defRPr sz="2276">
                <a:solidFill>
                  <a:schemeClr val="tx1"/>
                </a:solidFill>
              </a:defRPr>
            </a:lvl5pPr>
            <a:lvl6pPr>
              <a:defRPr sz="2276"/>
            </a:lvl6pPr>
            <a:lvl7pPr>
              <a:defRPr sz="2276"/>
            </a:lvl7pPr>
            <a:lvl8pPr>
              <a:defRPr sz="2276"/>
            </a:lvl8pPr>
            <a:lvl9pPr>
              <a:defRPr sz="2276"/>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27328" y="5048772"/>
            <a:ext cx="4047744" cy="3120407"/>
          </a:xfrm>
        </p:spPr>
        <p:txBody>
          <a:bodyPr anchor="t" anchorCtr="1">
            <a:normAutofit/>
          </a:bodyPr>
          <a:lstStyle>
            <a:lvl1pPr marL="0" indent="0" algn="ctr">
              <a:buNone/>
              <a:defRPr sz="2133">
                <a:solidFill>
                  <a:schemeClr val="tx1">
                    <a:lumMod val="85000"/>
                    <a:lumOff val="15000"/>
                  </a:schemeClr>
                </a:solidFill>
              </a:defRPr>
            </a:lvl1pPr>
            <a:lvl2pPr marL="650230" indent="0">
              <a:buNone/>
              <a:defRPr sz="1991"/>
            </a:lvl2pPr>
            <a:lvl3pPr marL="1300460" indent="0">
              <a:buNone/>
              <a:defRPr sz="1707"/>
            </a:lvl3pPr>
            <a:lvl4pPr marL="1950690" indent="0">
              <a:buNone/>
              <a:defRPr sz="1422"/>
            </a:lvl4pPr>
            <a:lvl5pPr marL="2600919" indent="0">
              <a:buNone/>
              <a:defRPr sz="1422"/>
            </a:lvl5pPr>
            <a:lvl6pPr marL="3251149" indent="0">
              <a:buNone/>
              <a:defRPr sz="1422"/>
            </a:lvl6pPr>
            <a:lvl7pPr marL="3901379" indent="0">
              <a:buNone/>
              <a:defRPr sz="1422"/>
            </a:lvl7pPr>
            <a:lvl8pPr marL="4551609" indent="0">
              <a:buNone/>
              <a:defRPr sz="1422"/>
            </a:lvl8pPr>
            <a:lvl9pPr marL="5201839" indent="0">
              <a:buNone/>
              <a:defRPr sz="1422"/>
            </a:lvl9pPr>
          </a:lstStyle>
          <a:p>
            <a:pPr lvl="0"/>
            <a:r>
              <a:rPr lang="en-US"/>
              <a:t>Click to edit Master text styles</a:t>
            </a:r>
          </a:p>
        </p:txBody>
      </p:sp>
      <p:sp>
        <p:nvSpPr>
          <p:cNvPr id="9" name="Date Placeholder 8"/>
          <p:cNvSpPr>
            <a:spLocks noGrp="1"/>
          </p:cNvSpPr>
          <p:nvPr>
            <p:ph type="dt" sz="half" idx="10"/>
          </p:nvPr>
        </p:nvSpPr>
        <p:spPr/>
        <p:txBody>
          <a:bodyPr/>
          <a:lstStyle/>
          <a:p>
            <a:fld id="{D6387A0C-CF11-F14C-BAC2-14841F16619E}" type="datetime1">
              <a:rPr lang="en-US" smtClean="0"/>
              <a:t>5/30/23</a:t>
            </a:fld>
            <a:endParaRPr lang="en-US"/>
          </a:p>
        </p:txBody>
      </p:sp>
      <p:sp>
        <p:nvSpPr>
          <p:cNvPr id="10" name="Footer Placeholder 9"/>
          <p:cNvSpPr>
            <a:spLocks noGrp="1"/>
          </p:cNvSpPr>
          <p:nvPr>
            <p:ph type="ftr" sz="quarter" idx="11"/>
          </p:nvPr>
        </p:nvSpPr>
        <p:spPr>
          <a:xfrm>
            <a:off x="911222" y="8869274"/>
            <a:ext cx="5413544" cy="455168"/>
          </a:xfrm>
        </p:spPr>
        <p:txBody>
          <a:bodyPr>
            <a:normAutofit/>
          </a:bodyPr>
          <a:lstStyle>
            <a:lvl1pPr>
              <a:defRPr>
                <a:solidFill>
                  <a:schemeClr val="tx1">
                    <a:alpha val="70000"/>
                  </a:schemeClr>
                </a:solidFill>
              </a:defRPr>
            </a:lvl1pPr>
          </a:lstStyle>
          <a:p>
            <a:r>
              <a:rPr lang="en-US"/>
              <a:t>Machine Learning for Physics and Astronomy</a:t>
            </a:r>
          </a:p>
        </p:txBody>
      </p:sp>
      <p:sp>
        <p:nvSpPr>
          <p:cNvPr id="11" name="Slide Number Placeholder 10"/>
          <p:cNvSpPr>
            <a:spLocks noGrp="1"/>
          </p:cNvSpPr>
          <p:nvPr>
            <p:ph type="sldNum" sz="quarter" idx="12"/>
          </p:nvPr>
        </p:nvSpPr>
        <p:spPr/>
        <p:txBody>
          <a:bodyPr/>
          <a:lstStyle/>
          <a:p>
            <a:fld id="{23C9E6DF-D4C8-A448-A59B-32DEB3070FF7}" type="slidenum">
              <a:rPr lang="en-US" smtClean="0"/>
              <a:t>‹#›</a:t>
            </a:fld>
            <a:endParaRPr lang="en-US"/>
          </a:p>
        </p:txBody>
      </p:sp>
    </p:spTree>
    <p:extLst>
      <p:ext uri="{BB962C8B-B14F-4D97-AF65-F5344CB8AC3E}">
        <p14:creationId xmlns:p14="http://schemas.microsoft.com/office/powerpoint/2010/main" val="3792175669"/>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8C1B375-16D5-F343-9C0E-AD3735F106C7}" type="datetimeFigureOut">
              <a:rPr lang="en-US" smtClean="0"/>
              <a:t>5/30/23</a:t>
            </a:fld>
            <a:endParaRPr lang="en-US"/>
          </a:p>
        </p:txBody>
      </p:sp>
      <p:sp>
        <p:nvSpPr>
          <p:cNvPr id="8" name="Footer Placeholder 7"/>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597452275"/>
      </p:ext>
    </p:extLst>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0336" y="3191222"/>
            <a:ext cx="4681728" cy="1625600"/>
          </a:xfrm>
          <a:solidFill>
            <a:srgbClr val="FFFFFF"/>
          </a:solidFill>
          <a:ln>
            <a:solidFill>
              <a:srgbClr val="262626"/>
            </a:solidFill>
          </a:ln>
        </p:spPr>
        <p:txBody>
          <a:bodyPr anchor="ctr" anchorCtr="1">
            <a:noAutofit/>
          </a:bodyPr>
          <a:lstStyle>
            <a:lvl1pPr>
              <a:defRPr sz="2987">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502401" y="0"/>
            <a:ext cx="6508904" cy="9753600"/>
          </a:xfrm>
          <a:solidFill>
            <a:schemeClr val="bg1"/>
          </a:solidFill>
        </p:spPr>
        <p:txBody>
          <a:bodyPr anchor="t"/>
          <a:lstStyle>
            <a:lvl1pPr marL="0" indent="0">
              <a:buNone/>
              <a:defRPr sz="4551">
                <a:solidFill>
                  <a:schemeClr val="tx1"/>
                </a:solidFill>
              </a:defRPr>
            </a:lvl1pPr>
            <a:lvl2pPr marL="650230" indent="0">
              <a:buNone/>
              <a:defRPr sz="3982"/>
            </a:lvl2pPr>
            <a:lvl3pPr marL="1300460" indent="0">
              <a:buNone/>
              <a:defRPr sz="3413"/>
            </a:lvl3pPr>
            <a:lvl4pPr marL="1950690" indent="0">
              <a:buNone/>
              <a:defRPr sz="2844"/>
            </a:lvl4pPr>
            <a:lvl5pPr marL="2600919" indent="0">
              <a:buNone/>
              <a:defRPr sz="2844"/>
            </a:lvl5pPr>
            <a:lvl6pPr marL="3251149" indent="0">
              <a:buNone/>
              <a:defRPr sz="2844"/>
            </a:lvl6pPr>
            <a:lvl7pPr marL="3901379" indent="0">
              <a:buNone/>
              <a:defRPr sz="2844"/>
            </a:lvl7pPr>
            <a:lvl8pPr marL="4551609" indent="0">
              <a:buNone/>
              <a:defRPr sz="2844"/>
            </a:lvl8pPr>
            <a:lvl9pPr marL="5201839" indent="0">
              <a:buNone/>
              <a:defRPr sz="2844"/>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1227328" y="5048774"/>
            <a:ext cx="4047744" cy="3120408"/>
          </a:xfrm>
        </p:spPr>
        <p:txBody>
          <a:bodyPr anchor="t" anchorCtr="1">
            <a:normAutofit/>
          </a:bodyPr>
          <a:lstStyle>
            <a:lvl1pPr marL="0" indent="0" algn="ctr">
              <a:buNone/>
              <a:defRPr sz="2133">
                <a:solidFill>
                  <a:schemeClr val="tx1">
                    <a:lumMod val="85000"/>
                    <a:lumOff val="15000"/>
                  </a:schemeClr>
                </a:solidFill>
              </a:defRPr>
            </a:lvl1pPr>
            <a:lvl2pPr marL="650230" indent="0">
              <a:buNone/>
              <a:defRPr sz="1991"/>
            </a:lvl2pPr>
            <a:lvl3pPr marL="1300460" indent="0">
              <a:buNone/>
              <a:defRPr sz="1707"/>
            </a:lvl3pPr>
            <a:lvl4pPr marL="1950690" indent="0">
              <a:buNone/>
              <a:defRPr sz="1422"/>
            </a:lvl4pPr>
            <a:lvl5pPr marL="2600919" indent="0">
              <a:buNone/>
              <a:defRPr sz="1422"/>
            </a:lvl5pPr>
            <a:lvl6pPr marL="3251149" indent="0">
              <a:buNone/>
              <a:defRPr sz="1422"/>
            </a:lvl6pPr>
            <a:lvl7pPr marL="3901379" indent="0">
              <a:buNone/>
              <a:defRPr sz="1422"/>
            </a:lvl7pPr>
            <a:lvl8pPr marL="4551609" indent="0">
              <a:buNone/>
              <a:defRPr sz="1422"/>
            </a:lvl8pPr>
            <a:lvl9pPr marL="5201839" indent="0">
              <a:buNone/>
              <a:defRPr sz="1422"/>
            </a:lvl9pPr>
          </a:lstStyle>
          <a:p>
            <a:pPr lvl="0"/>
            <a:r>
              <a:rPr lang="en-US"/>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3A368F6F-09DC-E54B-AB55-6E7297928F44}" type="datetime1">
              <a:rPr lang="en-US" smtClean="0"/>
              <a:t>5/30/23</a:t>
            </a:fld>
            <a:endParaRPr lang="en-US"/>
          </a:p>
        </p:txBody>
      </p:sp>
      <p:sp>
        <p:nvSpPr>
          <p:cNvPr id="9" name="Footer Placeholder 8"/>
          <p:cNvSpPr>
            <a:spLocks noGrp="1"/>
          </p:cNvSpPr>
          <p:nvPr>
            <p:ph type="ftr" sz="quarter" idx="11"/>
          </p:nvPr>
        </p:nvSpPr>
        <p:spPr>
          <a:xfrm>
            <a:off x="910336" y="8869274"/>
            <a:ext cx="5409997" cy="455168"/>
          </a:xfrm>
        </p:spPr>
        <p:txBody>
          <a:bodyPr>
            <a:normAutofit/>
          </a:bodyPr>
          <a:lstStyle>
            <a:lvl1pPr>
              <a:defRPr>
                <a:solidFill>
                  <a:schemeClr val="tx1">
                    <a:alpha val="70000"/>
                  </a:schemeClr>
                </a:solidFill>
              </a:defRPr>
            </a:lvl1pPr>
          </a:lstStyle>
          <a:p>
            <a:r>
              <a:rPr lang="en-US"/>
              <a:t>Machine Learning for Physics and Astronomy</a:t>
            </a:r>
          </a:p>
        </p:txBody>
      </p:sp>
      <p:sp>
        <p:nvSpPr>
          <p:cNvPr id="10" name="Slide Number Placeholder 9"/>
          <p:cNvSpPr>
            <a:spLocks noGrp="1"/>
          </p:cNvSpPr>
          <p:nvPr>
            <p:ph type="sldNum" sz="quarter" idx="12"/>
          </p:nvPr>
        </p:nvSpPr>
        <p:spPr/>
        <p:txBody>
          <a:bodyPr/>
          <a:lstStyle/>
          <a:p>
            <a:fld id="{23C9E6DF-D4C8-A448-A59B-32DEB3070FF7}" type="slidenum">
              <a:rPr lang="en-US" smtClean="0"/>
              <a:t>‹#›</a:t>
            </a:fld>
            <a:endParaRPr lang="en-US"/>
          </a:p>
        </p:txBody>
      </p:sp>
    </p:spTree>
    <p:extLst>
      <p:ext uri="{BB962C8B-B14F-4D97-AF65-F5344CB8AC3E}">
        <p14:creationId xmlns:p14="http://schemas.microsoft.com/office/powerpoint/2010/main" val="376910567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B0432A6-097D-4F4F-A41A-EC7107E67D3B}" type="datetime1">
              <a:rPr lang="en-US" smtClean="0"/>
              <a:t>5/30/23</a:t>
            </a:fld>
            <a:endParaRPr lang="en-US"/>
          </a:p>
        </p:txBody>
      </p:sp>
      <p:sp>
        <p:nvSpPr>
          <p:cNvPr id="5" name="Footer Placeholder 4"/>
          <p:cNvSpPr>
            <a:spLocks noGrp="1"/>
          </p:cNvSpPr>
          <p:nvPr>
            <p:ph type="ftr" sz="quarter" idx="11"/>
          </p:nvPr>
        </p:nvSpPr>
        <p:spPr/>
        <p:txBody>
          <a:bodyPr/>
          <a:lstStyle/>
          <a:p>
            <a:r>
              <a:rPr lang="en-US"/>
              <a:t>Machine Learning for Physics and Astronomy</a:t>
            </a:r>
          </a:p>
        </p:txBody>
      </p:sp>
      <p:sp>
        <p:nvSpPr>
          <p:cNvPr id="6" name="Slide Number Placeholder 5"/>
          <p:cNvSpPr>
            <a:spLocks noGrp="1"/>
          </p:cNvSpPr>
          <p:nvPr>
            <p:ph type="sldNum" sz="quarter" idx="12"/>
          </p:nvPr>
        </p:nvSpPr>
        <p:spPr/>
        <p:txBody>
          <a:bodyPr/>
          <a:lstStyle/>
          <a:p>
            <a:fld id="{23C9E6DF-D4C8-A448-A59B-32DEB3070FF7}" type="slidenum">
              <a:rPr lang="en-US" smtClean="0"/>
              <a:t>‹#›</a:t>
            </a:fld>
            <a:endParaRPr lang="en-US"/>
          </a:p>
        </p:txBody>
      </p:sp>
    </p:spTree>
    <p:extLst>
      <p:ext uri="{BB962C8B-B14F-4D97-AF65-F5344CB8AC3E}">
        <p14:creationId xmlns:p14="http://schemas.microsoft.com/office/powerpoint/2010/main" val="352504181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29986" y="1332992"/>
            <a:ext cx="1498974" cy="7087616"/>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84155" y="1332992"/>
            <a:ext cx="6707447" cy="708761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88B80F1-A54E-EA4C-A93D-A7D09BEDA789}" type="datetime1">
              <a:rPr lang="en-US" smtClean="0"/>
              <a:t>5/30/23</a:t>
            </a:fld>
            <a:endParaRPr lang="en-US"/>
          </a:p>
        </p:txBody>
      </p:sp>
      <p:sp>
        <p:nvSpPr>
          <p:cNvPr id="5" name="Footer Placeholder 4"/>
          <p:cNvSpPr>
            <a:spLocks noGrp="1"/>
          </p:cNvSpPr>
          <p:nvPr>
            <p:ph type="ftr" sz="quarter" idx="11"/>
          </p:nvPr>
        </p:nvSpPr>
        <p:spPr/>
        <p:txBody>
          <a:bodyPr/>
          <a:lstStyle/>
          <a:p>
            <a:r>
              <a:rPr lang="en-US"/>
              <a:t>Machine Learning for Physics and Astronomy</a:t>
            </a:r>
          </a:p>
        </p:txBody>
      </p:sp>
      <p:sp>
        <p:nvSpPr>
          <p:cNvPr id="6" name="Slide Number Placeholder 5"/>
          <p:cNvSpPr>
            <a:spLocks noGrp="1"/>
          </p:cNvSpPr>
          <p:nvPr>
            <p:ph type="sldNum" sz="quarter" idx="12"/>
          </p:nvPr>
        </p:nvSpPr>
        <p:spPr/>
        <p:txBody>
          <a:bodyPr/>
          <a:lstStyle/>
          <a:p>
            <a:fld id="{23C9E6DF-D4C8-A448-A59B-32DEB3070FF7}" type="slidenum">
              <a:rPr lang="en-US" smtClean="0"/>
              <a:t>‹#›</a:t>
            </a:fld>
            <a:endParaRPr lang="en-US"/>
          </a:p>
        </p:txBody>
      </p:sp>
    </p:spTree>
    <p:extLst>
      <p:ext uri="{BB962C8B-B14F-4D97-AF65-F5344CB8AC3E}">
        <p14:creationId xmlns:p14="http://schemas.microsoft.com/office/powerpoint/2010/main" val="20991901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573581" y="3394480"/>
            <a:ext cx="9870643" cy="2340864"/>
          </a:xfrm>
          <a:solidFill>
            <a:srgbClr val="FFFFFF"/>
          </a:solidFill>
          <a:ln w="38100">
            <a:solidFill>
              <a:srgbClr val="404040"/>
            </a:solidFill>
          </a:ln>
        </p:spPr>
        <p:txBody>
          <a:bodyPr lIns="274320" rIns="274320" anchor="ctr" anchorCtr="1">
            <a:normAutofit/>
          </a:bodyPr>
          <a:lstStyle>
            <a:lvl1pPr>
              <a:defRPr sz="4978">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874875" y="6190172"/>
            <a:ext cx="7255053" cy="1799228"/>
          </a:xfrm>
        </p:spPr>
        <p:txBody>
          <a:bodyPr anchor="t" anchorCtr="1">
            <a:normAutofit/>
          </a:bodyPr>
          <a:lstStyle>
            <a:lvl1pPr marL="0" indent="0">
              <a:buNone/>
              <a:defRPr sz="2702">
                <a:solidFill>
                  <a:schemeClr val="tx1"/>
                </a:solidFill>
              </a:defRPr>
            </a:lvl1pPr>
            <a:lvl2pPr marL="650230" indent="0">
              <a:buNone/>
              <a:defRPr sz="2702">
                <a:solidFill>
                  <a:schemeClr val="tx1">
                    <a:tint val="75000"/>
                  </a:schemeClr>
                </a:solidFill>
              </a:defRPr>
            </a:lvl2pPr>
            <a:lvl3pPr marL="1300460" indent="0">
              <a:buNone/>
              <a:defRPr sz="2560">
                <a:solidFill>
                  <a:schemeClr val="tx1">
                    <a:tint val="75000"/>
                  </a:schemeClr>
                </a:solidFill>
              </a:defRPr>
            </a:lvl3pPr>
            <a:lvl4pPr marL="1950690" indent="0">
              <a:buNone/>
              <a:defRPr sz="2276">
                <a:solidFill>
                  <a:schemeClr val="tx1">
                    <a:tint val="75000"/>
                  </a:schemeClr>
                </a:solidFill>
              </a:defRPr>
            </a:lvl4pPr>
            <a:lvl5pPr marL="2600919" indent="0">
              <a:buNone/>
              <a:defRPr sz="2276">
                <a:solidFill>
                  <a:schemeClr val="tx1">
                    <a:tint val="75000"/>
                  </a:schemeClr>
                </a:solidFill>
              </a:defRPr>
            </a:lvl5pPr>
            <a:lvl6pPr marL="3251149" indent="0">
              <a:buNone/>
              <a:defRPr sz="2276">
                <a:solidFill>
                  <a:schemeClr val="tx1">
                    <a:tint val="75000"/>
                  </a:schemeClr>
                </a:solidFill>
              </a:defRPr>
            </a:lvl6pPr>
            <a:lvl7pPr marL="3901379" indent="0">
              <a:buNone/>
              <a:defRPr sz="2276">
                <a:solidFill>
                  <a:schemeClr val="tx1">
                    <a:tint val="75000"/>
                  </a:schemeClr>
                </a:solidFill>
              </a:defRPr>
            </a:lvl7pPr>
            <a:lvl8pPr marL="4551609" indent="0">
              <a:buNone/>
              <a:defRPr sz="2276">
                <a:solidFill>
                  <a:schemeClr val="tx1">
                    <a:tint val="75000"/>
                  </a:schemeClr>
                </a:solidFill>
              </a:defRPr>
            </a:lvl8pPr>
            <a:lvl9pPr marL="5201839" indent="0">
              <a:buNone/>
              <a:defRPr sz="2276">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C8C1B375-16D5-F343-9C0E-AD3735F106C7}" type="datetimeFigureOut">
              <a:rPr lang="en-US" smtClean="0"/>
              <a:t>5/30/23</a:t>
            </a:fld>
            <a:endParaRPr lang="en-US"/>
          </a:p>
        </p:txBody>
      </p:sp>
      <p:sp>
        <p:nvSpPr>
          <p:cNvPr id="8" name="Footer Placeholder 7"/>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498012747"/>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67630" y="3751885"/>
            <a:ext cx="4676299" cy="441170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760870" y="3751885"/>
            <a:ext cx="4679845" cy="441170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C8C1B375-16D5-F343-9C0E-AD3735F106C7}" type="datetimeFigureOut">
              <a:rPr lang="en-US" smtClean="0"/>
              <a:t>5/30/23</a:t>
            </a:fld>
            <a:endParaRPr lang="en-US"/>
          </a:p>
        </p:txBody>
      </p:sp>
      <p:sp>
        <p:nvSpPr>
          <p:cNvPr id="9" name="Footer Placeholder 8"/>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975114556"/>
      </p:ext>
    </p:extLst>
  </p:cSld>
  <p:clrMapOvr>
    <a:masterClrMapping/>
  </p:clrMapOvr>
  <p:transition/>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67629" y="3290218"/>
            <a:ext cx="4676301" cy="1001368"/>
          </a:xfrm>
        </p:spPr>
        <p:txBody>
          <a:bodyPr anchor="b" anchorCtr="1">
            <a:normAutofit/>
          </a:bodyPr>
          <a:lstStyle>
            <a:lvl1pPr marL="0" indent="0" algn="ctr">
              <a:buNone/>
              <a:defRPr sz="2702" b="0" cap="all" spc="142" baseline="0">
                <a:solidFill>
                  <a:schemeClr val="tx2"/>
                </a:solidFill>
              </a:defRPr>
            </a:lvl1pPr>
            <a:lvl2pPr marL="650230" indent="0">
              <a:buNone/>
              <a:defRPr sz="2702" b="1"/>
            </a:lvl2pPr>
            <a:lvl3pPr marL="1300460" indent="0">
              <a:buNone/>
              <a:defRPr sz="2560" b="1"/>
            </a:lvl3pPr>
            <a:lvl4pPr marL="1950690" indent="0">
              <a:buNone/>
              <a:defRPr sz="2276" b="1"/>
            </a:lvl4pPr>
            <a:lvl5pPr marL="2600919" indent="0">
              <a:buNone/>
              <a:defRPr sz="2276" b="1"/>
            </a:lvl5pPr>
            <a:lvl6pPr marL="3251149" indent="0">
              <a:buNone/>
              <a:defRPr sz="2276" b="1"/>
            </a:lvl6pPr>
            <a:lvl7pPr marL="3901379" indent="0">
              <a:buNone/>
              <a:defRPr sz="2276" b="1"/>
            </a:lvl7pPr>
            <a:lvl8pPr marL="4551609" indent="0">
              <a:buNone/>
              <a:defRPr sz="2276" b="1"/>
            </a:lvl8pPr>
            <a:lvl9pPr marL="5201839" indent="0">
              <a:buNone/>
              <a:defRPr sz="2276" b="1"/>
            </a:lvl9pPr>
          </a:lstStyle>
          <a:p>
            <a:pPr lvl="0"/>
            <a:r>
              <a:rPr lang="en-US"/>
              <a:t>Click to edit Master text styles</a:t>
            </a:r>
          </a:p>
        </p:txBody>
      </p:sp>
      <p:sp>
        <p:nvSpPr>
          <p:cNvPr id="4" name="Content Placeholder 3"/>
          <p:cNvSpPr>
            <a:spLocks noGrp="1"/>
          </p:cNvSpPr>
          <p:nvPr>
            <p:ph sz="half" idx="2"/>
          </p:nvPr>
        </p:nvSpPr>
        <p:spPr>
          <a:xfrm>
            <a:off x="1567629" y="4470400"/>
            <a:ext cx="4676301" cy="3693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760870" y="4470400"/>
            <a:ext cx="4679845" cy="3693193"/>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760870" y="3290218"/>
            <a:ext cx="4679845" cy="1001368"/>
          </a:xfrm>
        </p:spPr>
        <p:txBody>
          <a:bodyPr anchor="b" anchorCtr="1">
            <a:normAutofit/>
          </a:bodyPr>
          <a:lstStyle>
            <a:lvl1pPr marL="0" indent="0" algn="ctr">
              <a:buNone/>
              <a:defRPr sz="2702" b="0" cap="all" spc="142" baseline="0">
                <a:solidFill>
                  <a:schemeClr val="tx2"/>
                </a:solidFill>
              </a:defRPr>
            </a:lvl1pPr>
            <a:lvl2pPr marL="650230" indent="0">
              <a:buNone/>
              <a:defRPr sz="2702" b="1"/>
            </a:lvl2pPr>
            <a:lvl3pPr marL="1300460" indent="0">
              <a:buNone/>
              <a:defRPr sz="2560" b="1"/>
            </a:lvl3pPr>
            <a:lvl4pPr marL="1950690" indent="0">
              <a:buNone/>
              <a:defRPr sz="2276" b="1"/>
            </a:lvl4pPr>
            <a:lvl5pPr marL="2600919" indent="0">
              <a:buNone/>
              <a:defRPr sz="2276" b="1"/>
            </a:lvl5pPr>
            <a:lvl6pPr marL="3251149" indent="0">
              <a:buNone/>
              <a:defRPr sz="2276" b="1"/>
            </a:lvl6pPr>
            <a:lvl7pPr marL="3901379" indent="0">
              <a:buNone/>
              <a:defRPr sz="2276" b="1"/>
            </a:lvl7pPr>
            <a:lvl8pPr marL="4551609" indent="0">
              <a:buNone/>
              <a:defRPr sz="2276" b="1"/>
            </a:lvl8pPr>
            <a:lvl9pPr marL="5201839" indent="0">
              <a:buNone/>
              <a:defRPr sz="2276" b="1"/>
            </a:lvl9pPr>
          </a:lstStyle>
          <a:p>
            <a:pPr lvl="0"/>
            <a:r>
              <a:rPr lang="en-US"/>
              <a:t>Click to edit Master text styles</a:t>
            </a:r>
          </a:p>
        </p:txBody>
      </p:sp>
      <p:sp>
        <p:nvSpPr>
          <p:cNvPr id="7" name="Date Placeholder 6"/>
          <p:cNvSpPr>
            <a:spLocks noGrp="1"/>
          </p:cNvSpPr>
          <p:nvPr>
            <p:ph type="dt" sz="half" idx="10"/>
          </p:nvPr>
        </p:nvSpPr>
        <p:spPr/>
        <p:txBody>
          <a:bodyPr/>
          <a:lstStyle/>
          <a:p>
            <a:fld id="{C8C1B375-16D5-F343-9C0E-AD3735F106C7}" type="datetimeFigureOut">
              <a:rPr lang="en-US" smtClean="0"/>
              <a:t>5/30/23</a:t>
            </a:fld>
            <a:endParaRPr lang="en-US"/>
          </a:p>
        </p:txBody>
      </p:sp>
      <p:sp>
        <p:nvSpPr>
          <p:cNvPr id="8" name="Footer Placeholder 7"/>
          <p:cNvSpPr>
            <a:spLocks noGrp="1"/>
          </p:cNvSpPr>
          <p:nvPr>
            <p:ph type="ftr" sz="quarter" idx="11"/>
          </p:nvPr>
        </p:nvSpPr>
        <p:spPr/>
        <p:txBody>
          <a:bodyPr/>
          <a:lstStyle/>
          <a:p>
            <a:endParaRPr lang="en-US"/>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511651884"/>
      </p:ext>
    </p:extLst>
  </p:cSld>
  <p:clrMapOvr>
    <a:masterClrMapping/>
  </p:clrMapOvr>
  <p:transition/>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8C1B375-16D5-F343-9C0E-AD3735F106C7}" type="datetimeFigureOut">
              <a:rPr lang="en-US" smtClean="0"/>
              <a:t>5/30/23</a:t>
            </a:fld>
            <a:endParaRPr lang="en-US"/>
          </a:p>
        </p:txBody>
      </p:sp>
      <p:sp>
        <p:nvSpPr>
          <p:cNvPr id="4" name="Footer Placeholder 3"/>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262442293"/>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8C1B375-16D5-F343-9C0E-AD3735F106C7}" type="datetimeFigureOut">
              <a:rPr lang="en-US" smtClean="0"/>
              <a:t>5/30/23</a:t>
            </a:fld>
            <a:endParaRPr lang="en-US"/>
          </a:p>
        </p:txBody>
      </p:sp>
      <p:sp>
        <p:nvSpPr>
          <p:cNvPr id="3" name="Footer Placeholder 2"/>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888974442"/>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6502400" y="0"/>
            <a:ext cx="6502400" cy="9753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11222" y="3191224"/>
            <a:ext cx="4679956" cy="1623462"/>
          </a:xfrm>
          <a:solidFill>
            <a:srgbClr val="FFFFFF"/>
          </a:solidFill>
          <a:ln>
            <a:solidFill>
              <a:srgbClr val="404040"/>
            </a:solidFill>
          </a:ln>
        </p:spPr>
        <p:txBody>
          <a:bodyPr anchor="ctr" anchorCtr="1">
            <a:normAutofit/>
          </a:bodyPr>
          <a:lstStyle>
            <a:lvl1pPr>
              <a:defRPr sz="2987">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7185152" y="1144423"/>
            <a:ext cx="5136896" cy="7464755"/>
          </a:xfrm>
        </p:spPr>
        <p:txBody>
          <a:bodyPr>
            <a:normAutofit/>
          </a:bodyPr>
          <a:lstStyle>
            <a:lvl1pPr>
              <a:defRPr sz="2702">
                <a:solidFill>
                  <a:schemeClr val="tx1"/>
                </a:solidFill>
              </a:defRPr>
            </a:lvl1pPr>
            <a:lvl2pPr>
              <a:defRPr sz="2276">
                <a:solidFill>
                  <a:schemeClr val="tx1"/>
                </a:solidFill>
              </a:defRPr>
            </a:lvl2pPr>
            <a:lvl3pPr>
              <a:defRPr sz="2276">
                <a:solidFill>
                  <a:schemeClr val="tx1"/>
                </a:solidFill>
              </a:defRPr>
            </a:lvl3pPr>
            <a:lvl4pPr>
              <a:defRPr sz="2276">
                <a:solidFill>
                  <a:schemeClr val="tx1"/>
                </a:solidFill>
              </a:defRPr>
            </a:lvl4pPr>
            <a:lvl5pPr>
              <a:defRPr sz="2276">
                <a:solidFill>
                  <a:schemeClr val="tx1"/>
                </a:solidFill>
              </a:defRPr>
            </a:lvl5pPr>
            <a:lvl6pPr>
              <a:defRPr sz="2276"/>
            </a:lvl6pPr>
            <a:lvl7pPr>
              <a:defRPr sz="2276"/>
            </a:lvl7pPr>
            <a:lvl8pPr>
              <a:defRPr sz="2276"/>
            </a:lvl8pPr>
            <a:lvl9pPr>
              <a:defRPr sz="2276"/>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27328" y="5048772"/>
            <a:ext cx="4047744" cy="3120407"/>
          </a:xfrm>
        </p:spPr>
        <p:txBody>
          <a:bodyPr anchor="t" anchorCtr="1">
            <a:normAutofit/>
          </a:bodyPr>
          <a:lstStyle>
            <a:lvl1pPr marL="0" indent="0" algn="ctr">
              <a:buNone/>
              <a:defRPr sz="2133">
                <a:solidFill>
                  <a:schemeClr val="tx1">
                    <a:lumMod val="85000"/>
                    <a:lumOff val="15000"/>
                  </a:schemeClr>
                </a:solidFill>
              </a:defRPr>
            </a:lvl1pPr>
            <a:lvl2pPr marL="650230" indent="0">
              <a:buNone/>
              <a:defRPr sz="1991"/>
            </a:lvl2pPr>
            <a:lvl3pPr marL="1300460" indent="0">
              <a:buNone/>
              <a:defRPr sz="1707"/>
            </a:lvl3pPr>
            <a:lvl4pPr marL="1950690" indent="0">
              <a:buNone/>
              <a:defRPr sz="1422"/>
            </a:lvl4pPr>
            <a:lvl5pPr marL="2600919" indent="0">
              <a:buNone/>
              <a:defRPr sz="1422"/>
            </a:lvl5pPr>
            <a:lvl6pPr marL="3251149" indent="0">
              <a:buNone/>
              <a:defRPr sz="1422"/>
            </a:lvl6pPr>
            <a:lvl7pPr marL="3901379" indent="0">
              <a:buNone/>
              <a:defRPr sz="1422"/>
            </a:lvl7pPr>
            <a:lvl8pPr marL="4551609" indent="0">
              <a:buNone/>
              <a:defRPr sz="1422"/>
            </a:lvl8pPr>
            <a:lvl9pPr marL="5201839" indent="0">
              <a:buNone/>
              <a:defRPr sz="1422"/>
            </a:lvl9pPr>
          </a:lstStyle>
          <a:p>
            <a:pPr lvl="0"/>
            <a:r>
              <a:rPr lang="en-US"/>
              <a:t>Click to edit Master text styles</a:t>
            </a:r>
          </a:p>
        </p:txBody>
      </p:sp>
      <p:sp>
        <p:nvSpPr>
          <p:cNvPr id="9" name="Date Placeholder 8"/>
          <p:cNvSpPr>
            <a:spLocks noGrp="1"/>
          </p:cNvSpPr>
          <p:nvPr>
            <p:ph type="dt" sz="half" idx="10"/>
          </p:nvPr>
        </p:nvSpPr>
        <p:spPr/>
        <p:txBody>
          <a:bodyPr/>
          <a:lstStyle/>
          <a:p>
            <a:fld id="{C8C1B375-16D5-F343-9C0E-AD3735F106C7}" type="datetimeFigureOut">
              <a:rPr lang="en-US" smtClean="0"/>
              <a:t>5/30/23</a:t>
            </a:fld>
            <a:endParaRPr lang="en-US"/>
          </a:p>
        </p:txBody>
      </p:sp>
      <p:sp>
        <p:nvSpPr>
          <p:cNvPr id="10" name="Footer Placeholder 9"/>
          <p:cNvSpPr>
            <a:spLocks noGrp="1"/>
          </p:cNvSpPr>
          <p:nvPr>
            <p:ph type="ftr" sz="quarter" idx="11"/>
          </p:nvPr>
        </p:nvSpPr>
        <p:spPr>
          <a:xfrm>
            <a:off x="911222" y="8869274"/>
            <a:ext cx="5413544" cy="455168"/>
          </a:xfrm>
        </p:spPr>
        <p:txBody>
          <a:bodyPr>
            <a:normAutofit/>
          </a:bodyPr>
          <a:lstStyle>
            <a:lvl1pPr>
              <a:defRPr>
                <a:solidFill>
                  <a:schemeClr val="tx1">
                    <a:alpha val="70000"/>
                  </a:schemeClr>
                </a:solidFill>
              </a:defRPr>
            </a:lvl1pPr>
          </a:lstStyle>
          <a:p>
            <a:endParaRPr lang="en-US"/>
          </a:p>
        </p:txBody>
      </p:sp>
    </p:spTree>
    <p:extLst>
      <p:ext uri="{BB962C8B-B14F-4D97-AF65-F5344CB8AC3E}">
        <p14:creationId xmlns:p14="http://schemas.microsoft.com/office/powerpoint/2010/main" val="1826189261"/>
      </p:ext>
    </p:extLst>
  </p:cSld>
  <p:clrMapOvr>
    <a:masterClrMapping/>
  </p:clrMapOvr>
  <p:transition/>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0336" y="3191222"/>
            <a:ext cx="4681728" cy="1625600"/>
          </a:xfrm>
          <a:solidFill>
            <a:srgbClr val="FFFFFF"/>
          </a:solidFill>
          <a:ln>
            <a:solidFill>
              <a:srgbClr val="262626"/>
            </a:solidFill>
          </a:ln>
        </p:spPr>
        <p:txBody>
          <a:bodyPr anchor="ctr" anchorCtr="1">
            <a:noAutofit/>
          </a:bodyPr>
          <a:lstStyle>
            <a:lvl1pPr>
              <a:defRPr sz="2987">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502401" y="0"/>
            <a:ext cx="6508904" cy="9753600"/>
          </a:xfrm>
          <a:solidFill>
            <a:schemeClr val="bg1"/>
          </a:solidFill>
        </p:spPr>
        <p:txBody>
          <a:bodyPr anchor="t"/>
          <a:lstStyle>
            <a:lvl1pPr marL="0" indent="0">
              <a:buNone/>
              <a:defRPr sz="4551">
                <a:solidFill>
                  <a:schemeClr val="tx1"/>
                </a:solidFill>
              </a:defRPr>
            </a:lvl1pPr>
            <a:lvl2pPr marL="650230" indent="0">
              <a:buNone/>
              <a:defRPr sz="3982"/>
            </a:lvl2pPr>
            <a:lvl3pPr marL="1300460" indent="0">
              <a:buNone/>
              <a:defRPr sz="3413"/>
            </a:lvl3pPr>
            <a:lvl4pPr marL="1950690" indent="0">
              <a:buNone/>
              <a:defRPr sz="2844"/>
            </a:lvl4pPr>
            <a:lvl5pPr marL="2600919" indent="0">
              <a:buNone/>
              <a:defRPr sz="2844"/>
            </a:lvl5pPr>
            <a:lvl6pPr marL="3251149" indent="0">
              <a:buNone/>
              <a:defRPr sz="2844"/>
            </a:lvl6pPr>
            <a:lvl7pPr marL="3901379" indent="0">
              <a:buNone/>
              <a:defRPr sz="2844"/>
            </a:lvl7pPr>
            <a:lvl8pPr marL="4551609" indent="0">
              <a:buNone/>
              <a:defRPr sz="2844"/>
            </a:lvl8pPr>
            <a:lvl9pPr marL="5201839" indent="0">
              <a:buNone/>
              <a:defRPr sz="2844"/>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1227328" y="5048774"/>
            <a:ext cx="4047744" cy="3120408"/>
          </a:xfrm>
        </p:spPr>
        <p:txBody>
          <a:bodyPr anchor="t" anchorCtr="1">
            <a:normAutofit/>
          </a:bodyPr>
          <a:lstStyle>
            <a:lvl1pPr marL="0" indent="0" algn="ctr">
              <a:buNone/>
              <a:defRPr sz="2133">
                <a:solidFill>
                  <a:schemeClr val="tx1">
                    <a:lumMod val="85000"/>
                    <a:lumOff val="15000"/>
                  </a:schemeClr>
                </a:solidFill>
              </a:defRPr>
            </a:lvl1pPr>
            <a:lvl2pPr marL="650230" indent="0">
              <a:buNone/>
              <a:defRPr sz="1991"/>
            </a:lvl2pPr>
            <a:lvl3pPr marL="1300460" indent="0">
              <a:buNone/>
              <a:defRPr sz="1707"/>
            </a:lvl3pPr>
            <a:lvl4pPr marL="1950690" indent="0">
              <a:buNone/>
              <a:defRPr sz="1422"/>
            </a:lvl4pPr>
            <a:lvl5pPr marL="2600919" indent="0">
              <a:buNone/>
              <a:defRPr sz="1422"/>
            </a:lvl5pPr>
            <a:lvl6pPr marL="3251149" indent="0">
              <a:buNone/>
              <a:defRPr sz="1422"/>
            </a:lvl6pPr>
            <a:lvl7pPr marL="3901379" indent="0">
              <a:buNone/>
              <a:defRPr sz="1422"/>
            </a:lvl7pPr>
            <a:lvl8pPr marL="4551609" indent="0">
              <a:buNone/>
              <a:defRPr sz="1422"/>
            </a:lvl8pPr>
            <a:lvl9pPr marL="5201839" indent="0">
              <a:buNone/>
              <a:defRPr sz="1422"/>
            </a:lvl9pPr>
          </a:lstStyle>
          <a:p>
            <a:pPr lvl="0"/>
            <a:r>
              <a:rPr lang="en-US"/>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C8C1B375-16D5-F343-9C0E-AD3735F106C7}" type="datetimeFigureOut">
              <a:rPr lang="en-US" smtClean="0"/>
              <a:t>5/30/23</a:t>
            </a:fld>
            <a:endParaRPr lang="en-US"/>
          </a:p>
        </p:txBody>
      </p:sp>
      <p:sp>
        <p:nvSpPr>
          <p:cNvPr id="9" name="Footer Placeholder 8"/>
          <p:cNvSpPr>
            <a:spLocks noGrp="1"/>
          </p:cNvSpPr>
          <p:nvPr>
            <p:ph type="ftr" sz="quarter" idx="11"/>
          </p:nvPr>
        </p:nvSpPr>
        <p:spPr>
          <a:xfrm>
            <a:off x="910336" y="8869274"/>
            <a:ext cx="5409997" cy="455168"/>
          </a:xfrm>
        </p:spPr>
        <p:txBody>
          <a:bodyPr>
            <a:normAutofit/>
          </a:bodyPr>
          <a:lstStyle>
            <a:lvl1pPr>
              <a:defRPr>
                <a:solidFill>
                  <a:schemeClr val="tx1">
                    <a:alpha val="70000"/>
                  </a:schemeClr>
                </a:solidFill>
              </a:defRPr>
            </a:lvl1pPr>
          </a:lstStyle>
          <a:p>
            <a:endParaRPr lang="en-US"/>
          </a:p>
        </p:txBody>
      </p:sp>
      <p:sp>
        <p:nvSpPr>
          <p:cNvPr id="10" name="Slide Number Placeholder 9"/>
          <p:cNvSpPr>
            <a:spLocks noGrp="1"/>
          </p:cNvSpPr>
          <p:nvPr>
            <p:ph type="sldNum" sz="quarter" idx="12"/>
          </p:nvPr>
        </p:nvSpPr>
        <p:spPr/>
        <p:txBody>
          <a:bodyPr/>
          <a:lstStyle/>
          <a:p>
            <a:fld id="{23C9E6DF-D4C8-A448-A59B-32DEB3070FF7}" type="slidenum">
              <a:rPr lang="en-US" smtClean="0"/>
              <a:t>‹#›</a:t>
            </a:fld>
            <a:endParaRPr lang="en-US"/>
          </a:p>
        </p:txBody>
      </p:sp>
    </p:spTree>
    <p:extLst>
      <p:ext uri="{BB962C8B-B14F-4D97-AF65-F5344CB8AC3E}">
        <p14:creationId xmlns:p14="http://schemas.microsoft.com/office/powerpoint/2010/main" val="1794007132"/>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4154" y="1372006"/>
            <a:ext cx="8444807" cy="1690624"/>
          </a:xfrm>
          <a:prstGeom prst="rect">
            <a:avLst/>
          </a:prstGeom>
          <a:solidFill>
            <a:schemeClr val="bg1"/>
          </a:solidFill>
          <a:ln w="31750" cap="sq">
            <a:solidFill>
              <a:schemeClr val="tx1">
                <a:lumMod val="75000"/>
                <a:lumOff val="25000"/>
              </a:schemeClr>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84154" y="3751887"/>
            <a:ext cx="8444807" cy="4411709"/>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503385" y="8872983"/>
            <a:ext cx="2937330" cy="460754"/>
          </a:xfrm>
          <a:prstGeom prst="rect">
            <a:avLst/>
          </a:prstGeom>
        </p:spPr>
        <p:txBody>
          <a:bodyPr vert="horz" lIns="91440" tIns="45720" rIns="91440" bIns="45720" rtlCol="0" anchor="ctr"/>
          <a:lstStyle>
            <a:lvl1pPr algn="r">
              <a:defRPr sz="1422" b="0" i="0">
                <a:solidFill>
                  <a:schemeClr val="tx1">
                    <a:alpha val="70000"/>
                  </a:schemeClr>
                </a:solidFill>
                <a:latin typeface="Gill Sans MT" panose="020B0502020104020203" pitchFamily="34" charset="77"/>
              </a:defRPr>
            </a:lvl1pPr>
          </a:lstStyle>
          <a:p>
            <a:fld id="{C8C1B375-16D5-F343-9C0E-AD3735F106C7}" type="datetimeFigureOut">
              <a:rPr lang="en-US" smtClean="0"/>
              <a:pPr/>
              <a:t>5/30/23</a:t>
            </a:fld>
            <a:endParaRPr lang="en-US" dirty="0"/>
          </a:p>
        </p:txBody>
      </p:sp>
      <p:sp>
        <p:nvSpPr>
          <p:cNvPr id="5" name="Footer Placeholder 4"/>
          <p:cNvSpPr>
            <a:spLocks noGrp="1"/>
          </p:cNvSpPr>
          <p:nvPr>
            <p:ph type="ftr" sz="quarter" idx="3"/>
          </p:nvPr>
        </p:nvSpPr>
        <p:spPr>
          <a:xfrm>
            <a:off x="1567629" y="8869274"/>
            <a:ext cx="6480589" cy="455168"/>
          </a:xfrm>
          <a:prstGeom prst="rect">
            <a:avLst/>
          </a:prstGeom>
        </p:spPr>
        <p:txBody>
          <a:bodyPr vert="horz" lIns="91440" tIns="45720" rIns="91440" bIns="45720" rtlCol="0" anchor="ctr"/>
          <a:lstStyle>
            <a:lvl1pPr algn="l">
              <a:defRPr sz="1422" b="0" i="0">
                <a:solidFill>
                  <a:schemeClr val="tx1">
                    <a:alpha val="70000"/>
                  </a:schemeClr>
                </a:solidFill>
                <a:latin typeface="Gill Sans MT" panose="020B0502020104020203" pitchFamily="34" charset="77"/>
              </a:defRPr>
            </a:lvl1pPr>
          </a:lstStyle>
          <a:p>
            <a:endParaRPr lang="en-US" dirty="0"/>
          </a:p>
        </p:txBody>
      </p:sp>
      <p:sp>
        <p:nvSpPr>
          <p:cNvPr id="6" name="Slide Number Placeholder 5"/>
          <p:cNvSpPr>
            <a:spLocks noGrp="1"/>
          </p:cNvSpPr>
          <p:nvPr>
            <p:ph type="sldNum" sz="quarter" idx="4"/>
          </p:nvPr>
        </p:nvSpPr>
        <p:spPr>
          <a:xfrm>
            <a:off x="11719270" y="8843264"/>
            <a:ext cx="520192" cy="520192"/>
          </a:xfrm>
          <a:prstGeom prst="ellipse">
            <a:avLst/>
          </a:prstGeom>
          <a:solidFill>
            <a:srgbClr val="1D1D1D">
              <a:alpha val="69804"/>
            </a:srgbClr>
          </a:solidFill>
        </p:spPr>
        <p:txBody>
          <a:bodyPr vert="horz" lIns="18288" tIns="45720" rIns="18288" bIns="45720" rtlCol="0" anchor="ctr">
            <a:noAutofit/>
          </a:bodyPr>
          <a:lstStyle>
            <a:lvl1pPr algn="ctr">
              <a:defRPr sz="1564" b="0" i="0" spc="0" baseline="0">
                <a:solidFill>
                  <a:srgbClr val="FFFFFF"/>
                </a:solidFill>
                <a:latin typeface="Gill Sans MT" panose="020B0502020104020203" pitchFamily="34" charset="77"/>
              </a:defRPr>
            </a:lvl1pPr>
          </a:lstStyle>
          <a:p>
            <a:fld id="{23C9E6DF-D4C8-A448-A59B-32DEB3070FF7}" type="slidenum">
              <a:rPr lang="en-US" smtClean="0"/>
              <a:pPr/>
              <a:t>‹#›</a:t>
            </a:fld>
            <a:endParaRPr lang="en-US" dirty="0"/>
          </a:p>
        </p:txBody>
      </p:sp>
    </p:spTree>
    <p:extLst>
      <p:ext uri="{BB962C8B-B14F-4D97-AF65-F5344CB8AC3E}">
        <p14:creationId xmlns:p14="http://schemas.microsoft.com/office/powerpoint/2010/main" val="2368783445"/>
      </p:ext>
    </p:extLst>
  </p:cSld>
  <p:clrMap bg1="lt1" tx1="dk1" bg2="lt2" tx2="dk2" accent1="accent1" accent2="accent2" accent3="accent3" accent4="accent4" accent5="accent5" accent6="accent6" hlink="hlink" folHlink="folHlink"/>
  <p:sldLayoutIdLst>
    <p:sldLayoutId id="2147483962" r:id="rId1"/>
    <p:sldLayoutId id="2147483963" r:id="rId2"/>
    <p:sldLayoutId id="2147483964" r:id="rId3"/>
    <p:sldLayoutId id="2147483965" r:id="rId4"/>
    <p:sldLayoutId id="2147483966" r:id="rId5"/>
    <p:sldLayoutId id="2147483967" r:id="rId6"/>
    <p:sldLayoutId id="2147483968" r:id="rId7"/>
    <p:sldLayoutId id="2147483969" r:id="rId8"/>
    <p:sldLayoutId id="2147483970" r:id="rId9"/>
    <p:sldLayoutId id="2147483971" r:id="rId10"/>
    <p:sldLayoutId id="2147483972" r:id="rId11"/>
  </p:sldLayoutIdLst>
  <p:transition/>
  <p:txStyles>
    <p:titleStyle>
      <a:lvl1pPr algn="ctr" defTabSz="1300460" rtl="0" eaLnBrk="1" latinLnBrk="0" hangingPunct="1">
        <a:lnSpc>
          <a:spcPct val="90000"/>
        </a:lnSpc>
        <a:spcBef>
          <a:spcPct val="0"/>
        </a:spcBef>
        <a:buNone/>
        <a:defRPr sz="3698" kern="1200" cap="all" spc="284" baseline="0">
          <a:solidFill>
            <a:schemeClr val="tx1">
              <a:lumMod val="85000"/>
              <a:lumOff val="15000"/>
            </a:schemeClr>
          </a:solidFill>
          <a:latin typeface="+mj-lt"/>
          <a:ea typeface="+mj-ea"/>
          <a:cs typeface="+mj-cs"/>
        </a:defRPr>
      </a:lvl1pPr>
    </p:titleStyle>
    <p:bodyStyle>
      <a:lvl1pPr marL="325115" indent="-325115" algn="l" defTabSz="1300460" rtl="0" eaLnBrk="1" latinLnBrk="0" hangingPunct="1">
        <a:lnSpc>
          <a:spcPct val="100000"/>
        </a:lnSpc>
        <a:spcBef>
          <a:spcPts val="1422"/>
        </a:spcBef>
        <a:buClr>
          <a:schemeClr val="accent2"/>
        </a:buClr>
        <a:buFont typeface="Arial" panose="020B0604020202020204" pitchFamily="34" charset="0"/>
        <a:buChar char="•"/>
        <a:defRPr sz="2560" kern="1200">
          <a:solidFill>
            <a:schemeClr val="tx1">
              <a:lumMod val="85000"/>
              <a:lumOff val="15000"/>
            </a:schemeClr>
          </a:solidFill>
          <a:latin typeface="+mn-lt"/>
          <a:ea typeface="+mn-ea"/>
          <a:cs typeface="+mn-cs"/>
        </a:defRPr>
      </a:lvl1pPr>
      <a:lvl2pPr marL="650230" indent="-325115" algn="l" defTabSz="1300460" rtl="0" eaLnBrk="1" latinLnBrk="0" hangingPunct="1">
        <a:lnSpc>
          <a:spcPct val="100000"/>
        </a:lnSpc>
        <a:spcBef>
          <a:spcPts val="1422"/>
        </a:spcBef>
        <a:buClr>
          <a:schemeClr val="accent2"/>
        </a:buClr>
        <a:buFont typeface="Arial" panose="020B0604020202020204" pitchFamily="34" charset="0"/>
        <a:buChar char="•"/>
        <a:defRPr sz="2276" kern="1200">
          <a:solidFill>
            <a:schemeClr val="tx1">
              <a:lumMod val="85000"/>
              <a:lumOff val="15000"/>
            </a:schemeClr>
          </a:solidFill>
          <a:latin typeface="+mn-lt"/>
          <a:ea typeface="+mn-ea"/>
          <a:cs typeface="+mn-cs"/>
        </a:defRPr>
      </a:lvl2pPr>
      <a:lvl3pPr marL="975345" indent="-325115" algn="l" defTabSz="1300460" rtl="0" eaLnBrk="1" latinLnBrk="0" hangingPunct="1">
        <a:lnSpc>
          <a:spcPct val="100000"/>
        </a:lnSpc>
        <a:spcBef>
          <a:spcPts val="1422"/>
        </a:spcBef>
        <a:buClr>
          <a:schemeClr val="accent2"/>
        </a:buClr>
        <a:buFont typeface="Arial" panose="020B0604020202020204" pitchFamily="34" charset="0"/>
        <a:buChar char="•"/>
        <a:defRPr sz="2276" kern="1200">
          <a:solidFill>
            <a:schemeClr val="tx1">
              <a:lumMod val="85000"/>
              <a:lumOff val="15000"/>
            </a:schemeClr>
          </a:solidFill>
          <a:latin typeface="+mn-lt"/>
          <a:ea typeface="+mn-ea"/>
          <a:cs typeface="+mn-cs"/>
        </a:defRPr>
      </a:lvl3pPr>
      <a:lvl4pPr marL="1300460" indent="-325115" algn="l" defTabSz="1300460" rtl="0" eaLnBrk="1" latinLnBrk="0" hangingPunct="1">
        <a:lnSpc>
          <a:spcPct val="100000"/>
        </a:lnSpc>
        <a:spcBef>
          <a:spcPts val="1422"/>
        </a:spcBef>
        <a:buClr>
          <a:schemeClr val="accent2"/>
        </a:buClr>
        <a:buFont typeface="Arial" panose="020B0604020202020204" pitchFamily="34" charset="0"/>
        <a:buChar char="•"/>
        <a:defRPr sz="2276" kern="1200">
          <a:solidFill>
            <a:schemeClr val="tx1">
              <a:lumMod val="85000"/>
              <a:lumOff val="15000"/>
            </a:schemeClr>
          </a:solidFill>
          <a:latin typeface="+mn-lt"/>
          <a:ea typeface="+mn-ea"/>
          <a:cs typeface="+mn-cs"/>
        </a:defRPr>
      </a:lvl4pPr>
      <a:lvl5pPr marL="1625575" indent="-325115" algn="l" defTabSz="1300460" rtl="0" eaLnBrk="1" latinLnBrk="0" hangingPunct="1">
        <a:lnSpc>
          <a:spcPct val="100000"/>
        </a:lnSpc>
        <a:spcBef>
          <a:spcPts val="1422"/>
        </a:spcBef>
        <a:buClr>
          <a:schemeClr val="accent2"/>
        </a:buClr>
        <a:buFont typeface="Arial" panose="020B0604020202020204" pitchFamily="34" charset="0"/>
        <a:buChar char="•"/>
        <a:defRPr sz="2276" kern="1200">
          <a:solidFill>
            <a:schemeClr val="tx1">
              <a:lumMod val="85000"/>
              <a:lumOff val="15000"/>
            </a:schemeClr>
          </a:solidFill>
          <a:latin typeface="+mn-lt"/>
          <a:ea typeface="+mn-ea"/>
          <a:cs typeface="+mn-cs"/>
        </a:defRPr>
      </a:lvl5pPr>
      <a:lvl6pPr marL="1869411" indent="-325115" algn="l" defTabSz="1300460" rtl="0" eaLnBrk="1" latinLnBrk="0" hangingPunct="1">
        <a:lnSpc>
          <a:spcPct val="100000"/>
        </a:lnSpc>
        <a:spcBef>
          <a:spcPts val="1422"/>
        </a:spcBef>
        <a:buClr>
          <a:schemeClr val="accent2"/>
        </a:buClr>
        <a:buFont typeface="Arial" panose="020B0604020202020204" pitchFamily="34" charset="0"/>
        <a:buChar char="•"/>
        <a:defRPr sz="2276" kern="1200">
          <a:solidFill>
            <a:schemeClr val="tx1"/>
          </a:solidFill>
          <a:latin typeface="+mn-lt"/>
          <a:ea typeface="+mn-ea"/>
          <a:cs typeface="+mn-cs"/>
        </a:defRPr>
      </a:lvl6pPr>
      <a:lvl7pPr marL="2113247" indent="-325115" algn="l" defTabSz="1300460" rtl="0" eaLnBrk="1" latinLnBrk="0" hangingPunct="1">
        <a:lnSpc>
          <a:spcPct val="100000"/>
        </a:lnSpc>
        <a:spcBef>
          <a:spcPts val="1422"/>
        </a:spcBef>
        <a:buClr>
          <a:schemeClr val="accent2"/>
        </a:buClr>
        <a:buFont typeface="Arial" panose="020B0604020202020204" pitchFamily="34" charset="0"/>
        <a:buChar char="•"/>
        <a:defRPr sz="2276" kern="1200">
          <a:solidFill>
            <a:schemeClr val="tx1"/>
          </a:solidFill>
          <a:latin typeface="+mn-lt"/>
          <a:ea typeface="+mn-ea"/>
          <a:cs typeface="+mn-cs"/>
        </a:defRPr>
      </a:lvl7pPr>
      <a:lvl8pPr marL="2357083" indent="-325115" algn="l" defTabSz="1300460" rtl="0" eaLnBrk="1" latinLnBrk="0" hangingPunct="1">
        <a:lnSpc>
          <a:spcPct val="100000"/>
        </a:lnSpc>
        <a:spcBef>
          <a:spcPts val="1422"/>
        </a:spcBef>
        <a:buClr>
          <a:schemeClr val="accent2"/>
        </a:buClr>
        <a:buFont typeface="Arial" panose="020B0604020202020204" pitchFamily="34" charset="0"/>
        <a:buChar char="•"/>
        <a:defRPr sz="2276" kern="1200" baseline="0">
          <a:solidFill>
            <a:schemeClr val="tx1"/>
          </a:solidFill>
          <a:latin typeface="+mn-lt"/>
          <a:ea typeface="+mn-ea"/>
          <a:cs typeface="+mn-cs"/>
        </a:defRPr>
      </a:lvl8pPr>
      <a:lvl9pPr marL="2600919" indent="-325115" algn="l" defTabSz="1300460" rtl="0" eaLnBrk="1" latinLnBrk="0" hangingPunct="1">
        <a:lnSpc>
          <a:spcPct val="100000"/>
        </a:lnSpc>
        <a:spcBef>
          <a:spcPts val="1422"/>
        </a:spcBef>
        <a:buClr>
          <a:schemeClr val="accent2"/>
        </a:buClr>
        <a:buFont typeface="Arial" panose="020B0604020202020204" pitchFamily="34" charset="0"/>
        <a:buChar char="•"/>
        <a:defRPr sz="2276" kern="1200" baseline="0">
          <a:solidFill>
            <a:schemeClr val="tx1"/>
          </a:solidFill>
          <a:latin typeface="+mn-lt"/>
          <a:ea typeface="+mn-ea"/>
          <a:cs typeface="+mn-cs"/>
        </a:defRPr>
      </a:lvl9pPr>
    </p:bodyStyle>
    <p:otherStyle>
      <a:defPPr>
        <a:defRPr lang="en-US"/>
      </a:defPPr>
      <a:lvl1pPr marL="0" algn="l" defTabSz="1300460" rtl="0" eaLnBrk="1" latinLnBrk="0" hangingPunct="1">
        <a:defRPr sz="2560" kern="1200">
          <a:solidFill>
            <a:schemeClr val="tx1"/>
          </a:solidFill>
          <a:latin typeface="+mn-lt"/>
          <a:ea typeface="+mn-ea"/>
          <a:cs typeface="+mn-cs"/>
        </a:defRPr>
      </a:lvl1pPr>
      <a:lvl2pPr marL="650230" algn="l" defTabSz="1300460" rtl="0" eaLnBrk="1" latinLnBrk="0" hangingPunct="1">
        <a:defRPr sz="2560" kern="1200">
          <a:solidFill>
            <a:schemeClr val="tx1"/>
          </a:solidFill>
          <a:latin typeface="+mn-lt"/>
          <a:ea typeface="+mn-ea"/>
          <a:cs typeface="+mn-cs"/>
        </a:defRPr>
      </a:lvl2pPr>
      <a:lvl3pPr marL="1300460" algn="l" defTabSz="1300460" rtl="0" eaLnBrk="1" latinLnBrk="0" hangingPunct="1">
        <a:defRPr sz="2560" kern="1200">
          <a:solidFill>
            <a:schemeClr val="tx1"/>
          </a:solidFill>
          <a:latin typeface="+mn-lt"/>
          <a:ea typeface="+mn-ea"/>
          <a:cs typeface="+mn-cs"/>
        </a:defRPr>
      </a:lvl3pPr>
      <a:lvl4pPr marL="1950690" algn="l" defTabSz="1300460" rtl="0" eaLnBrk="1" latinLnBrk="0" hangingPunct="1">
        <a:defRPr sz="2560" kern="1200">
          <a:solidFill>
            <a:schemeClr val="tx1"/>
          </a:solidFill>
          <a:latin typeface="+mn-lt"/>
          <a:ea typeface="+mn-ea"/>
          <a:cs typeface="+mn-cs"/>
        </a:defRPr>
      </a:lvl4pPr>
      <a:lvl5pPr marL="2600919" algn="l" defTabSz="1300460" rtl="0" eaLnBrk="1" latinLnBrk="0" hangingPunct="1">
        <a:defRPr sz="2560" kern="1200">
          <a:solidFill>
            <a:schemeClr val="tx1"/>
          </a:solidFill>
          <a:latin typeface="+mn-lt"/>
          <a:ea typeface="+mn-ea"/>
          <a:cs typeface="+mn-cs"/>
        </a:defRPr>
      </a:lvl5pPr>
      <a:lvl6pPr marL="3251149" algn="l" defTabSz="1300460" rtl="0" eaLnBrk="1" latinLnBrk="0" hangingPunct="1">
        <a:defRPr sz="2560" kern="1200">
          <a:solidFill>
            <a:schemeClr val="tx1"/>
          </a:solidFill>
          <a:latin typeface="+mn-lt"/>
          <a:ea typeface="+mn-ea"/>
          <a:cs typeface="+mn-cs"/>
        </a:defRPr>
      </a:lvl6pPr>
      <a:lvl7pPr marL="3901379" algn="l" defTabSz="1300460" rtl="0" eaLnBrk="1" latinLnBrk="0" hangingPunct="1">
        <a:defRPr sz="2560" kern="1200">
          <a:solidFill>
            <a:schemeClr val="tx1"/>
          </a:solidFill>
          <a:latin typeface="+mn-lt"/>
          <a:ea typeface="+mn-ea"/>
          <a:cs typeface="+mn-cs"/>
        </a:defRPr>
      </a:lvl7pPr>
      <a:lvl8pPr marL="4551609" algn="l" defTabSz="1300460" rtl="0" eaLnBrk="1" latinLnBrk="0" hangingPunct="1">
        <a:defRPr sz="2560" kern="1200">
          <a:solidFill>
            <a:schemeClr val="tx1"/>
          </a:solidFill>
          <a:latin typeface="+mn-lt"/>
          <a:ea typeface="+mn-ea"/>
          <a:cs typeface="+mn-cs"/>
        </a:defRPr>
      </a:lvl8pPr>
      <a:lvl9pPr marL="5201839" algn="l" defTabSz="1300460" rtl="0" eaLnBrk="1" latinLnBrk="0" hangingPunct="1">
        <a:defRPr sz="256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4154" y="1372006"/>
            <a:ext cx="8444807" cy="1690624"/>
          </a:xfrm>
          <a:prstGeom prst="rect">
            <a:avLst/>
          </a:prstGeom>
          <a:solidFill>
            <a:schemeClr val="bg1"/>
          </a:solidFill>
          <a:ln w="31750" cap="sq">
            <a:solidFill>
              <a:schemeClr val="tx1">
                <a:lumMod val="75000"/>
                <a:lumOff val="25000"/>
              </a:schemeClr>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84154" y="3751887"/>
            <a:ext cx="8444807" cy="4411709"/>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503385" y="8872983"/>
            <a:ext cx="2937330" cy="460754"/>
          </a:xfrm>
          <a:prstGeom prst="rect">
            <a:avLst/>
          </a:prstGeom>
        </p:spPr>
        <p:txBody>
          <a:bodyPr vert="horz" lIns="91440" tIns="45720" rIns="91440" bIns="45720" rtlCol="0" anchor="ctr"/>
          <a:lstStyle>
            <a:lvl1pPr algn="r">
              <a:defRPr sz="1422" b="0" i="0">
                <a:solidFill>
                  <a:schemeClr val="tx1">
                    <a:alpha val="70000"/>
                  </a:schemeClr>
                </a:solidFill>
                <a:latin typeface="Gill Sans MT" panose="020B0502020104020203" pitchFamily="34" charset="77"/>
              </a:defRPr>
            </a:lvl1pPr>
          </a:lstStyle>
          <a:p>
            <a:fld id="{F55E4BC4-7CB9-CD42-A3C4-55BE39B91006}" type="datetime1">
              <a:rPr lang="en-US" smtClean="0"/>
              <a:t>5/30/23</a:t>
            </a:fld>
            <a:endParaRPr lang="en-US" dirty="0"/>
          </a:p>
        </p:txBody>
      </p:sp>
      <p:sp>
        <p:nvSpPr>
          <p:cNvPr id="5" name="Footer Placeholder 4"/>
          <p:cNvSpPr>
            <a:spLocks noGrp="1"/>
          </p:cNvSpPr>
          <p:nvPr>
            <p:ph type="ftr" sz="quarter" idx="3"/>
          </p:nvPr>
        </p:nvSpPr>
        <p:spPr>
          <a:xfrm>
            <a:off x="1567629" y="8869274"/>
            <a:ext cx="6480589" cy="455168"/>
          </a:xfrm>
          <a:prstGeom prst="rect">
            <a:avLst/>
          </a:prstGeom>
        </p:spPr>
        <p:txBody>
          <a:bodyPr vert="horz" lIns="91440" tIns="45720" rIns="91440" bIns="45720" rtlCol="0" anchor="ctr"/>
          <a:lstStyle>
            <a:lvl1pPr algn="l">
              <a:defRPr sz="1422" b="0" i="0">
                <a:solidFill>
                  <a:schemeClr val="tx1">
                    <a:alpha val="70000"/>
                  </a:schemeClr>
                </a:solidFill>
                <a:latin typeface="Gill Sans MT" panose="020B0502020104020203" pitchFamily="34" charset="77"/>
              </a:defRPr>
            </a:lvl1pPr>
          </a:lstStyle>
          <a:p>
            <a:r>
              <a:rPr lang="en-US"/>
              <a:t>Machine Learning for Physics and Astronomy</a:t>
            </a:r>
            <a:endParaRPr lang="en-US" dirty="0"/>
          </a:p>
        </p:txBody>
      </p:sp>
      <p:sp>
        <p:nvSpPr>
          <p:cNvPr id="6" name="Slide Number Placeholder 5"/>
          <p:cNvSpPr>
            <a:spLocks noGrp="1"/>
          </p:cNvSpPr>
          <p:nvPr>
            <p:ph type="sldNum" sz="quarter" idx="4"/>
          </p:nvPr>
        </p:nvSpPr>
        <p:spPr>
          <a:xfrm>
            <a:off x="11719270" y="8843264"/>
            <a:ext cx="520192" cy="520192"/>
          </a:xfrm>
          <a:prstGeom prst="ellipse">
            <a:avLst/>
          </a:prstGeom>
          <a:solidFill>
            <a:srgbClr val="1D1D1D">
              <a:alpha val="69804"/>
            </a:srgbClr>
          </a:solidFill>
        </p:spPr>
        <p:txBody>
          <a:bodyPr vert="horz" lIns="18288" tIns="45720" rIns="18288" bIns="45720" rtlCol="0" anchor="ctr">
            <a:noAutofit/>
          </a:bodyPr>
          <a:lstStyle>
            <a:lvl1pPr algn="ctr">
              <a:defRPr sz="1564" b="0" i="0" spc="0" baseline="0">
                <a:solidFill>
                  <a:srgbClr val="FFFFFF"/>
                </a:solidFill>
                <a:latin typeface="Gill Sans MT" panose="020B0502020104020203" pitchFamily="34" charset="77"/>
              </a:defRPr>
            </a:lvl1pPr>
          </a:lstStyle>
          <a:p>
            <a:fld id="{23C9E6DF-D4C8-A448-A59B-32DEB3070FF7}" type="slidenum">
              <a:rPr lang="en-US" smtClean="0"/>
              <a:pPr/>
              <a:t>‹#›</a:t>
            </a:fld>
            <a:endParaRPr lang="en-US" dirty="0"/>
          </a:p>
        </p:txBody>
      </p:sp>
    </p:spTree>
    <p:extLst>
      <p:ext uri="{BB962C8B-B14F-4D97-AF65-F5344CB8AC3E}">
        <p14:creationId xmlns:p14="http://schemas.microsoft.com/office/powerpoint/2010/main" val="1563552941"/>
      </p:ext>
    </p:extLst>
  </p:cSld>
  <p:clrMap bg1="lt1" tx1="dk1" bg2="lt2" tx2="dk2" accent1="accent1" accent2="accent2" accent3="accent3" accent4="accent4" accent5="accent5" accent6="accent6" hlink="hlink" folHlink="folHlink"/>
  <p:sldLayoutIdLst>
    <p:sldLayoutId id="2147483974" r:id="rId1"/>
    <p:sldLayoutId id="2147483975" r:id="rId2"/>
    <p:sldLayoutId id="2147483976" r:id="rId3"/>
    <p:sldLayoutId id="2147483977" r:id="rId4"/>
    <p:sldLayoutId id="2147483978" r:id="rId5"/>
    <p:sldLayoutId id="2147483979" r:id="rId6"/>
    <p:sldLayoutId id="2147483980" r:id="rId7"/>
    <p:sldLayoutId id="2147483981" r:id="rId8"/>
    <p:sldLayoutId id="2147483982" r:id="rId9"/>
    <p:sldLayoutId id="2147483983" r:id="rId10"/>
    <p:sldLayoutId id="2147483984" r:id="rId11"/>
  </p:sldLayoutIdLst>
  <p:hf sldNum="0" hdr="0" ftr="0" dt="0"/>
  <p:txStyles>
    <p:titleStyle>
      <a:lvl1pPr algn="ctr" defTabSz="1300460" rtl="0" eaLnBrk="1" latinLnBrk="0" hangingPunct="1">
        <a:lnSpc>
          <a:spcPct val="90000"/>
        </a:lnSpc>
        <a:spcBef>
          <a:spcPct val="0"/>
        </a:spcBef>
        <a:buNone/>
        <a:defRPr sz="3698" kern="1200" cap="all" spc="284" baseline="0">
          <a:solidFill>
            <a:schemeClr val="tx1">
              <a:lumMod val="85000"/>
              <a:lumOff val="15000"/>
            </a:schemeClr>
          </a:solidFill>
          <a:latin typeface="+mj-lt"/>
          <a:ea typeface="+mj-ea"/>
          <a:cs typeface="+mj-cs"/>
        </a:defRPr>
      </a:lvl1pPr>
    </p:titleStyle>
    <p:bodyStyle>
      <a:lvl1pPr marL="325115" indent="-325115" algn="l" defTabSz="1300460" rtl="0" eaLnBrk="1" latinLnBrk="0" hangingPunct="1">
        <a:lnSpc>
          <a:spcPct val="100000"/>
        </a:lnSpc>
        <a:spcBef>
          <a:spcPts val="1422"/>
        </a:spcBef>
        <a:buClr>
          <a:schemeClr val="accent2"/>
        </a:buClr>
        <a:buFont typeface="Arial" panose="020B0604020202020204" pitchFamily="34" charset="0"/>
        <a:buChar char="•"/>
        <a:defRPr sz="2560" kern="1200">
          <a:solidFill>
            <a:schemeClr val="tx1">
              <a:lumMod val="85000"/>
              <a:lumOff val="15000"/>
            </a:schemeClr>
          </a:solidFill>
          <a:latin typeface="+mn-lt"/>
          <a:ea typeface="+mn-ea"/>
          <a:cs typeface="+mn-cs"/>
        </a:defRPr>
      </a:lvl1pPr>
      <a:lvl2pPr marL="650230" indent="-325115" algn="l" defTabSz="1300460" rtl="0" eaLnBrk="1" latinLnBrk="0" hangingPunct="1">
        <a:lnSpc>
          <a:spcPct val="100000"/>
        </a:lnSpc>
        <a:spcBef>
          <a:spcPts val="1422"/>
        </a:spcBef>
        <a:buClr>
          <a:schemeClr val="accent2"/>
        </a:buClr>
        <a:buFont typeface="Arial" panose="020B0604020202020204" pitchFamily="34" charset="0"/>
        <a:buChar char="•"/>
        <a:defRPr sz="2276" kern="1200">
          <a:solidFill>
            <a:schemeClr val="tx1">
              <a:lumMod val="85000"/>
              <a:lumOff val="15000"/>
            </a:schemeClr>
          </a:solidFill>
          <a:latin typeface="+mn-lt"/>
          <a:ea typeface="+mn-ea"/>
          <a:cs typeface="+mn-cs"/>
        </a:defRPr>
      </a:lvl2pPr>
      <a:lvl3pPr marL="975345" indent="-325115" algn="l" defTabSz="1300460" rtl="0" eaLnBrk="1" latinLnBrk="0" hangingPunct="1">
        <a:lnSpc>
          <a:spcPct val="100000"/>
        </a:lnSpc>
        <a:spcBef>
          <a:spcPts val="1422"/>
        </a:spcBef>
        <a:buClr>
          <a:schemeClr val="accent2"/>
        </a:buClr>
        <a:buFont typeface="Arial" panose="020B0604020202020204" pitchFamily="34" charset="0"/>
        <a:buChar char="•"/>
        <a:defRPr sz="2276" kern="1200">
          <a:solidFill>
            <a:schemeClr val="tx1">
              <a:lumMod val="85000"/>
              <a:lumOff val="15000"/>
            </a:schemeClr>
          </a:solidFill>
          <a:latin typeface="+mn-lt"/>
          <a:ea typeface="+mn-ea"/>
          <a:cs typeface="+mn-cs"/>
        </a:defRPr>
      </a:lvl3pPr>
      <a:lvl4pPr marL="1300460" indent="-325115" algn="l" defTabSz="1300460" rtl="0" eaLnBrk="1" latinLnBrk="0" hangingPunct="1">
        <a:lnSpc>
          <a:spcPct val="100000"/>
        </a:lnSpc>
        <a:spcBef>
          <a:spcPts val="1422"/>
        </a:spcBef>
        <a:buClr>
          <a:schemeClr val="accent2"/>
        </a:buClr>
        <a:buFont typeface="Arial" panose="020B0604020202020204" pitchFamily="34" charset="0"/>
        <a:buChar char="•"/>
        <a:defRPr sz="2276" kern="1200">
          <a:solidFill>
            <a:schemeClr val="tx1">
              <a:lumMod val="85000"/>
              <a:lumOff val="15000"/>
            </a:schemeClr>
          </a:solidFill>
          <a:latin typeface="+mn-lt"/>
          <a:ea typeface="+mn-ea"/>
          <a:cs typeface="+mn-cs"/>
        </a:defRPr>
      </a:lvl4pPr>
      <a:lvl5pPr marL="1625575" indent="-325115" algn="l" defTabSz="1300460" rtl="0" eaLnBrk="1" latinLnBrk="0" hangingPunct="1">
        <a:lnSpc>
          <a:spcPct val="100000"/>
        </a:lnSpc>
        <a:spcBef>
          <a:spcPts val="1422"/>
        </a:spcBef>
        <a:buClr>
          <a:schemeClr val="accent2"/>
        </a:buClr>
        <a:buFont typeface="Arial" panose="020B0604020202020204" pitchFamily="34" charset="0"/>
        <a:buChar char="•"/>
        <a:defRPr sz="2276" kern="1200">
          <a:solidFill>
            <a:schemeClr val="tx1">
              <a:lumMod val="85000"/>
              <a:lumOff val="15000"/>
            </a:schemeClr>
          </a:solidFill>
          <a:latin typeface="+mn-lt"/>
          <a:ea typeface="+mn-ea"/>
          <a:cs typeface="+mn-cs"/>
        </a:defRPr>
      </a:lvl5pPr>
      <a:lvl6pPr marL="1869411" indent="-325115" algn="l" defTabSz="1300460" rtl="0" eaLnBrk="1" latinLnBrk="0" hangingPunct="1">
        <a:lnSpc>
          <a:spcPct val="100000"/>
        </a:lnSpc>
        <a:spcBef>
          <a:spcPts val="1422"/>
        </a:spcBef>
        <a:buClr>
          <a:schemeClr val="accent2"/>
        </a:buClr>
        <a:buFont typeface="Arial" panose="020B0604020202020204" pitchFamily="34" charset="0"/>
        <a:buChar char="•"/>
        <a:defRPr sz="2276" kern="1200">
          <a:solidFill>
            <a:schemeClr val="tx1"/>
          </a:solidFill>
          <a:latin typeface="+mn-lt"/>
          <a:ea typeface="+mn-ea"/>
          <a:cs typeface="+mn-cs"/>
        </a:defRPr>
      </a:lvl6pPr>
      <a:lvl7pPr marL="2113247" indent="-325115" algn="l" defTabSz="1300460" rtl="0" eaLnBrk="1" latinLnBrk="0" hangingPunct="1">
        <a:lnSpc>
          <a:spcPct val="100000"/>
        </a:lnSpc>
        <a:spcBef>
          <a:spcPts val="1422"/>
        </a:spcBef>
        <a:buClr>
          <a:schemeClr val="accent2"/>
        </a:buClr>
        <a:buFont typeface="Arial" panose="020B0604020202020204" pitchFamily="34" charset="0"/>
        <a:buChar char="•"/>
        <a:defRPr sz="2276" kern="1200">
          <a:solidFill>
            <a:schemeClr val="tx1"/>
          </a:solidFill>
          <a:latin typeface="+mn-lt"/>
          <a:ea typeface="+mn-ea"/>
          <a:cs typeface="+mn-cs"/>
        </a:defRPr>
      </a:lvl7pPr>
      <a:lvl8pPr marL="2357083" indent="-325115" algn="l" defTabSz="1300460" rtl="0" eaLnBrk="1" latinLnBrk="0" hangingPunct="1">
        <a:lnSpc>
          <a:spcPct val="100000"/>
        </a:lnSpc>
        <a:spcBef>
          <a:spcPts val="1422"/>
        </a:spcBef>
        <a:buClr>
          <a:schemeClr val="accent2"/>
        </a:buClr>
        <a:buFont typeface="Arial" panose="020B0604020202020204" pitchFamily="34" charset="0"/>
        <a:buChar char="•"/>
        <a:defRPr sz="2276" kern="1200" baseline="0">
          <a:solidFill>
            <a:schemeClr val="tx1"/>
          </a:solidFill>
          <a:latin typeface="+mn-lt"/>
          <a:ea typeface="+mn-ea"/>
          <a:cs typeface="+mn-cs"/>
        </a:defRPr>
      </a:lvl8pPr>
      <a:lvl9pPr marL="2600919" indent="-325115" algn="l" defTabSz="1300460" rtl="0" eaLnBrk="1" latinLnBrk="0" hangingPunct="1">
        <a:lnSpc>
          <a:spcPct val="100000"/>
        </a:lnSpc>
        <a:spcBef>
          <a:spcPts val="1422"/>
        </a:spcBef>
        <a:buClr>
          <a:schemeClr val="accent2"/>
        </a:buClr>
        <a:buFont typeface="Arial" panose="020B0604020202020204" pitchFamily="34" charset="0"/>
        <a:buChar char="•"/>
        <a:defRPr sz="2276" kern="1200" baseline="0">
          <a:solidFill>
            <a:schemeClr val="tx1"/>
          </a:solidFill>
          <a:latin typeface="+mn-lt"/>
          <a:ea typeface="+mn-ea"/>
          <a:cs typeface="+mn-cs"/>
        </a:defRPr>
      </a:lvl9pPr>
    </p:bodyStyle>
    <p:otherStyle>
      <a:defPPr>
        <a:defRPr lang="en-US"/>
      </a:defPPr>
      <a:lvl1pPr marL="0" algn="l" defTabSz="1300460" rtl="0" eaLnBrk="1" latinLnBrk="0" hangingPunct="1">
        <a:defRPr sz="2560" kern="1200">
          <a:solidFill>
            <a:schemeClr val="tx1"/>
          </a:solidFill>
          <a:latin typeface="+mn-lt"/>
          <a:ea typeface="+mn-ea"/>
          <a:cs typeface="+mn-cs"/>
        </a:defRPr>
      </a:lvl1pPr>
      <a:lvl2pPr marL="650230" algn="l" defTabSz="1300460" rtl="0" eaLnBrk="1" latinLnBrk="0" hangingPunct="1">
        <a:defRPr sz="2560" kern="1200">
          <a:solidFill>
            <a:schemeClr val="tx1"/>
          </a:solidFill>
          <a:latin typeface="+mn-lt"/>
          <a:ea typeface="+mn-ea"/>
          <a:cs typeface="+mn-cs"/>
        </a:defRPr>
      </a:lvl2pPr>
      <a:lvl3pPr marL="1300460" algn="l" defTabSz="1300460" rtl="0" eaLnBrk="1" latinLnBrk="0" hangingPunct="1">
        <a:defRPr sz="2560" kern="1200">
          <a:solidFill>
            <a:schemeClr val="tx1"/>
          </a:solidFill>
          <a:latin typeface="+mn-lt"/>
          <a:ea typeface="+mn-ea"/>
          <a:cs typeface="+mn-cs"/>
        </a:defRPr>
      </a:lvl3pPr>
      <a:lvl4pPr marL="1950690" algn="l" defTabSz="1300460" rtl="0" eaLnBrk="1" latinLnBrk="0" hangingPunct="1">
        <a:defRPr sz="2560" kern="1200">
          <a:solidFill>
            <a:schemeClr val="tx1"/>
          </a:solidFill>
          <a:latin typeface="+mn-lt"/>
          <a:ea typeface="+mn-ea"/>
          <a:cs typeface="+mn-cs"/>
        </a:defRPr>
      </a:lvl4pPr>
      <a:lvl5pPr marL="2600919" algn="l" defTabSz="1300460" rtl="0" eaLnBrk="1" latinLnBrk="0" hangingPunct="1">
        <a:defRPr sz="2560" kern="1200">
          <a:solidFill>
            <a:schemeClr val="tx1"/>
          </a:solidFill>
          <a:latin typeface="+mn-lt"/>
          <a:ea typeface="+mn-ea"/>
          <a:cs typeface="+mn-cs"/>
        </a:defRPr>
      </a:lvl5pPr>
      <a:lvl6pPr marL="3251149" algn="l" defTabSz="1300460" rtl="0" eaLnBrk="1" latinLnBrk="0" hangingPunct="1">
        <a:defRPr sz="2560" kern="1200">
          <a:solidFill>
            <a:schemeClr val="tx1"/>
          </a:solidFill>
          <a:latin typeface="+mn-lt"/>
          <a:ea typeface="+mn-ea"/>
          <a:cs typeface="+mn-cs"/>
        </a:defRPr>
      </a:lvl6pPr>
      <a:lvl7pPr marL="3901379" algn="l" defTabSz="1300460" rtl="0" eaLnBrk="1" latinLnBrk="0" hangingPunct="1">
        <a:defRPr sz="2560" kern="1200">
          <a:solidFill>
            <a:schemeClr val="tx1"/>
          </a:solidFill>
          <a:latin typeface="+mn-lt"/>
          <a:ea typeface="+mn-ea"/>
          <a:cs typeface="+mn-cs"/>
        </a:defRPr>
      </a:lvl7pPr>
      <a:lvl8pPr marL="4551609" algn="l" defTabSz="1300460" rtl="0" eaLnBrk="1" latinLnBrk="0" hangingPunct="1">
        <a:defRPr sz="2560" kern="1200">
          <a:solidFill>
            <a:schemeClr val="tx1"/>
          </a:solidFill>
          <a:latin typeface="+mn-lt"/>
          <a:ea typeface="+mn-ea"/>
          <a:cs typeface="+mn-cs"/>
        </a:defRPr>
      </a:lvl8pPr>
      <a:lvl9pPr marL="5201839" algn="l" defTabSz="1300460" rtl="0" eaLnBrk="1" latinLnBrk="0" hangingPunct="1">
        <a:defRPr sz="256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3.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hyperlink" Target="https://scikit-learn.org/stable/modules/clustering.html"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hyperlink" Target="https://www.naftaliharris.com/blog/visualizing-k-means-clustering/"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NUL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D7FCD31-B6A0-453B-AC5B-4A7F4219AF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3004800" cy="603422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3200" b="0" i="0" u="none" strike="noStrike" kern="1200" cap="none" spc="0" normalizeH="0" baseline="0" noProof="0">
              <a:ln>
                <a:noFill/>
              </a:ln>
              <a:solidFill>
                <a:prstClr val="white"/>
              </a:solidFill>
              <a:effectLst/>
              <a:uLnTx/>
              <a:uFillTx/>
              <a:latin typeface="Gill Sans MT" panose="020B0502020104020203"/>
              <a:ea typeface="+mn-ea"/>
              <a:cs typeface="+mn-cs"/>
              <a:sym typeface="Helvetica Neue Bold Condensed" charset="0"/>
            </a:endParaRPr>
          </a:p>
        </p:txBody>
      </p:sp>
      <p:sp>
        <p:nvSpPr>
          <p:cNvPr id="4" name="Title 1"/>
          <p:cNvSpPr>
            <a:spLocks noGrp="1"/>
          </p:cNvSpPr>
          <p:nvPr>
            <p:ph type="title"/>
          </p:nvPr>
        </p:nvSpPr>
        <p:spPr>
          <a:xfrm>
            <a:off x="1706880" y="3069336"/>
            <a:ext cx="9591040" cy="2340864"/>
          </a:xfrm>
        </p:spPr>
        <p:txBody>
          <a:bodyPr vert="horz" lIns="274320" tIns="182880" rIns="274320" bIns="182880" rtlCol="0" anchor="ctr" anchorCtr="1">
            <a:normAutofit/>
          </a:bodyPr>
          <a:lstStyle/>
          <a:p>
            <a:pPr defTabSz="914400"/>
            <a:r>
              <a:rPr lang="en-US" sz="3800" spc="200" dirty="0">
                <a:solidFill>
                  <a:srgbClr val="262626"/>
                </a:solidFill>
              </a:rPr>
              <a:t>Machine learning </a:t>
            </a:r>
            <a:br>
              <a:rPr lang="en-US" sz="3800" spc="200" dirty="0">
                <a:solidFill>
                  <a:srgbClr val="262626"/>
                </a:solidFill>
              </a:rPr>
            </a:br>
            <a:r>
              <a:rPr lang="en-US" sz="3800" spc="200" dirty="0">
                <a:solidFill>
                  <a:srgbClr val="262626"/>
                </a:solidFill>
              </a:rPr>
              <a:t>for physics and astronomy</a:t>
            </a:r>
            <a:br>
              <a:rPr lang="en-US" sz="3800" spc="200" dirty="0">
                <a:solidFill>
                  <a:srgbClr val="262626"/>
                </a:solidFill>
              </a:rPr>
            </a:br>
            <a:r>
              <a:rPr lang="en-US" sz="3800" spc="200" dirty="0">
                <a:solidFill>
                  <a:srgbClr val="262626"/>
                </a:solidFill>
              </a:rPr>
              <a:t>chapter 7</a:t>
            </a:r>
          </a:p>
        </p:txBody>
      </p:sp>
      <p:pic>
        <p:nvPicPr>
          <p:cNvPr id="7" name="Picture 6" descr="A black and white sign with white text&#10;&#10;Description automatically generated with low confidence">
            <a:extLst>
              <a:ext uri="{FF2B5EF4-FFF2-40B4-BE49-F238E27FC236}">
                <a16:creationId xmlns:a16="http://schemas.microsoft.com/office/drawing/2014/main" id="{5BD25916-D4C1-2749-95F2-C1F61B833073}"/>
              </a:ext>
            </a:extLst>
          </p:cNvPr>
          <p:cNvPicPr>
            <a:picLocks noChangeAspect="1"/>
          </p:cNvPicPr>
          <p:nvPr/>
        </p:nvPicPr>
        <p:blipFill>
          <a:blip r:embed="rId3"/>
          <a:stretch>
            <a:fillRect/>
          </a:stretch>
        </p:blipFill>
        <p:spPr>
          <a:xfrm>
            <a:off x="9321800" y="8263890"/>
            <a:ext cx="3378200" cy="1182370"/>
          </a:xfrm>
          <a:prstGeom prst="rect">
            <a:avLst/>
          </a:prstGeom>
        </p:spPr>
      </p:pic>
      <p:sp>
        <p:nvSpPr>
          <p:cNvPr id="8" name="TextBox 7">
            <a:extLst>
              <a:ext uri="{FF2B5EF4-FFF2-40B4-BE49-F238E27FC236}">
                <a16:creationId xmlns:a16="http://schemas.microsoft.com/office/drawing/2014/main" id="{8F7DB0E6-33BA-7C43-AD1F-3025890A5962}"/>
              </a:ext>
            </a:extLst>
          </p:cNvPr>
          <p:cNvSpPr txBox="1"/>
          <p:nvPr/>
        </p:nvSpPr>
        <p:spPr>
          <a:xfrm>
            <a:off x="406400" y="384301"/>
            <a:ext cx="3144643" cy="584775"/>
          </a:xfrm>
          <a:prstGeom prst="rect">
            <a:avLst/>
          </a:prstGeom>
          <a:noFill/>
        </p:spPr>
        <p:txBody>
          <a:bodyPr wrap="non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Gill Sans MT" panose="020B0502020104020203"/>
                <a:ea typeface="ヒラギノ角ゴ ProN W6" charset="0"/>
                <a:sym typeface="Helvetica Neue Bold Condensed" charset="0"/>
              </a:rPr>
              <a:t>Viviana </a:t>
            </a:r>
            <a:r>
              <a:rPr kumimoji="0" lang="en-US" sz="3200" b="0" i="0" u="none" strike="noStrike" kern="1200" cap="none" spc="0" normalizeH="0" baseline="0" noProof="0" dirty="0" err="1">
                <a:ln>
                  <a:noFill/>
                </a:ln>
                <a:solidFill>
                  <a:prstClr val="black"/>
                </a:solidFill>
                <a:effectLst/>
                <a:uLnTx/>
                <a:uFillTx/>
                <a:latin typeface="Gill Sans MT" panose="020B0502020104020203"/>
                <a:ea typeface="ヒラギノ角ゴ ProN W6" charset="0"/>
                <a:sym typeface="Helvetica Neue Bold Condensed" charset="0"/>
              </a:rPr>
              <a:t>Acquaviva</a:t>
            </a:r>
            <a:endParaRPr kumimoji="0" lang="en-US" sz="3200" b="0" i="0" u="none" strike="noStrike" kern="1200" cap="none" spc="0" normalizeH="0" baseline="0" noProof="0" dirty="0">
              <a:ln>
                <a:noFill/>
              </a:ln>
              <a:solidFill>
                <a:prstClr val="black"/>
              </a:solidFill>
              <a:effectLst/>
              <a:uLnTx/>
              <a:uFillTx/>
              <a:latin typeface="Gill Sans MT" panose="020B0502020104020203"/>
              <a:ea typeface="ヒラギノ角ゴ ProN W6" charset="0"/>
              <a:sym typeface="Helvetica Neue Bold Condensed" charset="0"/>
            </a:endParaRPr>
          </a:p>
        </p:txBody>
      </p:sp>
      <p:pic>
        <p:nvPicPr>
          <p:cNvPr id="11" name="Picture 10" descr="A picture containing text, font, graphics, poster&#10;&#10;Description automatically generated">
            <a:extLst>
              <a:ext uri="{FF2B5EF4-FFF2-40B4-BE49-F238E27FC236}">
                <a16:creationId xmlns:a16="http://schemas.microsoft.com/office/drawing/2014/main" id="{2A24A238-B824-E84E-969A-AF0D866B5596}"/>
              </a:ext>
            </a:extLst>
          </p:cNvPr>
          <p:cNvPicPr>
            <a:picLocks noChangeAspect="1"/>
          </p:cNvPicPr>
          <p:nvPr/>
        </p:nvPicPr>
        <p:blipFill>
          <a:blip r:embed="rId4"/>
          <a:stretch>
            <a:fillRect/>
          </a:stretch>
        </p:blipFill>
        <p:spPr>
          <a:xfrm>
            <a:off x="10984649" y="307340"/>
            <a:ext cx="1613751" cy="1718645"/>
          </a:xfrm>
          <a:prstGeom prst="rect">
            <a:avLst/>
          </a:prstGeom>
        </p:spPr>
      </p:pic>
    </p:spTree>
    <p:extLst>
      <p:ext uri="{BB962C8B-B14F-4D97-AF65-F5344CB8AC3E}">
        <p14:creationId xmlns:p14="http://schemas.microsoft.com/office/powerpoint/2010/main" val="11964846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K-means</a:t>
            </a:r>
          </a:p>
        </p:txBody>
      </p:sp>
    </p:spTree>
    <p:extLst>
      <p:ext uri="{BB962C8B-B14F-4D97-AF65-F5344CB8AC3E}">
        <p14:creationId xmlns:p14="http://schemas.microsoft.com/office/powerpoint/2010/main" val="169674649"/>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2323" name="Rectangle 3"/>
          <p:cNvSpPr>
            <a:spLocks noGrp="1" noChangeArrowheads="1"/>
          </p:cNvSpPr>
          <p:nvPr>
            <p:ph idx="1"/>
          </p:nvPr>
        </p:nvSpPr>
        <p:spPr>
          <a:xfrm>
            <a:off x="939236" y="2817707"/>
            <a:ext cx="11379200" cy="6502400"/>
          </a:xfrm>
        </p:spPr>
        <p:txBody>
          <a:bodyPr>
            <a:noAutofit/>
          </a:bodyPr>
          <a:lstStyle/>
          <a:p>
            <a:pPr marL="758601" indent="-758601">
              <a:lnSpc>
                <a:spcPct val="90000"/>
              </a:lnSpc>
              <a:spcBef>
                <a:spcPct val="20000"/>
              </a:spcBef>
            </a:pPr>
            <a:r>
              <a:rPr lang="en-US" sz="4267" dirty="0" err="1"/>
              <a:t>Partitional</a:t>
            </a:r>
            <a:r>
              <a:rPr lang="en-US" sz="4267" dirty="0"/>
              <a:t> clustering approach </a:t>
            </a:r>
          </a:p>
          <a:p>
            <a:pPr marL="758601" indent="-758601">
              <a:lnSpc>
                <a:spcPct val="90000"/>
              </a:lnSpc>
            </a:pPr>
            <a:r>
              <a:rPr lang="en-US" sz="4267" dirty="0"/>
              <a:t>Number of clusters, </a:t>
            </a:r>
            <a:r>
              <a:rPr lang="en-US" sz="4267" dirty="0">
                <a:solidFill>
                  <a:srgbClr val="0070C0"/>
                </a:solidFill>
              </a:rPr>
              <a:t>K</a:t>
            </a:r>
            <a:r>
              <a:rPr lang="en-US" sz="4267" dirty="0"/>
              <a:t>, must be specified</a:t>
            </a:r>
          </a:p>
          <a:p>
            <a:pPr marL="758601" indent="-758601">
              <a:lnSpc>
                <a:spcPct val="90000"/>
              </a:lnSpc>
              <a:spcBef>
                <a:spcPct val="20000"/>
              </a:spcBef>
            </a:pPr>
            <a:r>
              <a:rPr lang="en-US" sz="4267" dirty="0"/>
              <a:t>Each cluster is associated with a </a:t>
            </a:r>
            <a:r>
              <a:rPr lang="en-US" sz="4267" dirty="0">
                <a:solidFill>
                  <a:srgbClr val="FF0000"/>
                </a:solidFill>
              </a:rPr>
              <a:t>centroid</a:t>
            </a:r>
            <a:r>
              <a:rPr lang="en-US" sz="4267" dirty="0">
                <a:solidFill>
                  <a:schemeClr val="accent6">
                    <a:lumMod val="75000"/>
                  </a:schemeClr>
                </a:solidFill>
              </a:rPr>
              <a:t> </a:t>
            </a:r>
            <a:r>
              <a:rPr lang="en-US" sz="4267" dirty="0"/>
              <a:t>(</a:t>
            </a:r>
            <a:r>
              <a:rPr lang="en-US" sz="4267" dirty="0">
                <a:solidFill>
                  <a:srgbClr val="FF0000"/>
                </a:solidFill>
              </a:rPr>
              <a:t>mean</a:t>
            </a:r>
            <a:r>
              <a:rPr lang="en-US" sz="4267" dirty="0"/>
              <a:t> point of all objects in the cluster) </a:t>
            </a:r>
          </a:p>
          <a:p>
            <a:pPr marL="758601" indent="-758601">
              <a:lnSpc>
                <a:spcPct val="90000"/>
              </a:lnSpc>
              <a:spcBef>
                <a:spcPct val="20000"/>
              </a:spcBef>
            </a:pPr>
            <a:r>
              <a:rPr lang="en-US" sz="4267" dirty="0"/>
              <a:t>Each point is assigned to the cluster with the </a:t>
            </a:r>
            <a:r>
              <a:rPr lang="en-US" sz="4267" dirty="0">
                <a:solidFill>
                  <a:srgbClr val="FF0000"/>
                </a:solidFill>
              </a:rPr>
              <a:t>closest</a:t>
            </a:r>
            <a:r>
              <a:rPr lang="en-US" sz="4267" dirty="0"/>
              <a:t> centroid</a:t>
            </a:r>
          </a:p>
          <a:p>
            <a:pPr marL="758601" indent="-758601">
              <a:lnSpc>
                <a:spcPct val="90000"/>
              </a:lnSpc>
              <a:spcBef>
                <a:spcPct val="20000"/>
              </a:spcBef>
            </a:pPr>
            <a:r>
              <a:rPr lang="en-US" sz="4267" dirty="0"/>
              <a:t>The objective is to </a:t>
            </a:r>
            <a:r>
              <a:rPr lang="en-US" sz="4267" dirty="0">
                <a:solidFill>
                  <a:srgbClr val="FF0000"/>
                </a:solidFill>
              </a:rPr>
              <a:t>minimize the sum of distances</a:t>
            </a:r>
            <a:r>
              <a:rPr lang="en-US" sz="4267" dirty="0">
                <a:solidFill>
                  <a:schemeClr val="accent6">
                    <a:lumMod val="75000"/>
                  </a:schemeClr>
                </a:solidFill>
              </a:rPr>
              <a:t> </a:t>
            </a:r>
            <a:r>
              <a:rPr lang="en-US" sz="4267" dirty="0"/>
              <a:t>of the points to their respective </a:t>
            </a:r>
            <a:r>
              <a:rPr lang="en-US" sz="4267" dirty="0">
                <a:solidFill>
                  <a:srgbClr val="0070C0"/>
                </a:solidFill>
              </a:rPr>
              <a:t>centroid</a:t>
            </a:r>
          </a:p>
        </p:txBody>
      </p:sp>
      <p:sp>
        <p:nvSpPr>
          <p:cNvPr id="6" name="Title 1">
            <a:extLst>
              <a:ext uri="{FF2B5EF4-FFF2-40B4-BE49-F238E27FC236}">
                <a16:creationId xmlns:a16="http://schemas.microsoft.com/office/drawing/2014/main" id="{5A97BA2F-E303-7245-8859-A16694E1C71F}"/>
              </a:ext>
            </a:extLst>
          </p:cNvPr>
          <p:cNvSpPr>
            <a:spLocks noGrp="1"/>
          </p:cNvSpPr>
          <p:nvPr>
            <p:ph type="title"/>
          </p:nvPr>
        </p:nvSpPr>
        <p:spPr>
          <a:xfrm>
            <a:off x="2312508" y="612110"/>
            <a:ext cx="8444807" cy="1690624"/>
          </a:xfrm>
        </p:spPr>
        <p:txBody>
          <a:bodyPr anchor="ctr"/>
          <a:lstStyle/>
          <a:p>
            <a:pPr algn="ctr"/>
            <a:r>
              <a:rPr lang="en-US" dirty="0"/>
              <a:t>K-means Clustering</a:t>
            </a:r>
          </a:p>
        </p:txBody>
      </p:sp>
    </p:spTree>
    <p:extLst>
      <p:ext uri="{BB962C8B-B14F-4D97-AF65-F5344CB8AC3E}">
        <p14:creationId xmlns:p14="http://schemas.microsoft.com/office/powerpoint/2010/main" val="2119926910"/>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Title 1"/>
          <p:cNvSpPr>
            <a:spLocks noGrp="1"/>
          </p:cNvSpPr>
          <p:nvPr>
            <p:ph type="title"/>
          </p:nvPr>
        </p:nvSpPr>
        <p:spPr>
          <a:xfrm>
            <a:off x="2312508" y="612110"/>
            <a:ext cx="8444807" cy="1690624"/>
          </a:xfrm>
        </p:spPr>
        <p:txBody>
          <a:bodyPr anchor="ctr"/>
          <a:lstStyle/>
          <a:p>
            <a:pPr algn="ctr"/>
            <a:r>
              <a:rPr lang="en-US" dirty="0"/>
              <a:t>K-means Clustering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170432" y="2275840"/>
                <a:ext cx="10728961" cy="5722112"/>
              </a:xfrm>
            </p:spPr>
            <p:txBody>
              <a:bodyPr rtlCol="0">
                <a:noAutofit/>
              </a:bodyPr>
              <a:lstStyle/>
              <a:p>
                <a:pPr>
                  <a:defRPr/>
                </a:pPr>
                <a:endParaRPr lang="en-US" sz="3982" b="1" dirty="0">
                  <a:solidFill>
                    <a:srgbClr val="FF0000"/>
                  </a:solidFill>
                </a:endParaRPr>
              </a:p>
              <a:p>
                <a:pPr marL="0" indent="0">
                  <a:buNone/>
                  <a:defRPr/>
                </a:pPr>
                <a:r>
                  <a:rPr lang="en-US" sz="3982" b="1" dirty="0">
                    <a:solidFill>
                      <a:srgbClr val="FF0000"/>
                    </a:solidFill>
                  </a:rPr>
                  <a:t>Goal: </a:t>
                </a:r>
                <a:r>
                  <a:rPr lang="en-US" sz="3982" dirty="0"/>
                  <a:t>Given a set </a:t>
                </a:r>
                <a:r>
                  <a:rPr lang="en-US" sz="3982" dirty="0">
                    <a:solidFill>
                      <a:schemeClr val="accent1"/>
                    </a:solidFill>
                  </a:rPr>
                  <a:t>X</a:t>
                </a:r>
                <a:r>
                  <a:rPr lang="en-US" sz="3982" dirty="0"/>
                  <a:t> of </a:t>
                </a:r>
                <a:r>
                  <a:rPr lang="en-US" sz="3982" dirty="0">
                    <a:solidFill>
                      <a:schemeClr val="accent1"/>
                    </a:solidFill>
                  </a:rPr>
                  <a:t>n</a:t>
                </a:r>
                <a:r>
                  <a:rPr lang="en-US" sz="3982" dirty="0"/>
                  <a:t> points in a </a:t>
                </a:r>
                <a:r>
                  <a:rPr lang="en-US" sz="3982" dirty="0">
                    <a:solidFill>
                      <a:schemeClr val="accent1"/>
                    </a:solidFill>
                  </a:rPr>
                  <a:t>d</a:t>
                </a:r>
                <a:r>
                  <a:rPr lang="en-US" sz="3982" dirty="0"/>
                  <a:t>-dimensional space and an integer </a:t>
                </a:r>
                <a:r>
                  <a:rPr lang="en-US" sz="3982" dirty="0">
                    <a:solidFill>
                      <a:schemeClr val="accent1"/>
                    </a:solidFill>
                  </a:rPr>
                  <a:t>K</a:t>
                </a:r>
                <a:r>
                  <a:rPr lang="en-US" sz="3982" dirty="0">
                    <a:solidFill>
                      <a:schemeClr val="tx1"/>
                    </a:solidFill>
                  </a:rPr>
                  <a:t>,</a:t>
                </a:r>
                <a:r>
                  <a:rPr lang="en-US" sz="3982" dirty="0">
                    <a:solidFill>
                      <a:schemeClr val="accent1"/>
                    </a:solidFill>
                  </a:rPr>
                  <a:t> </a:t>
                </a:r>
                <a:r>
                  <a:rPr lang="en-US" sz="3982" dirty="0"/>
                  <a:t>group the points into </a:t>
                </a:r>
                <a:r>
                  <a:rPr lang="en-US" sz="3982" dirty="0">
                    <a:solidFill>
                      <a:srgbClr val="0070C0"/>
                    </a:solidFill>
                  </a:rPr>
                  <a:t>K</a:t>
                </a:r>
                <a:r>
                  <a:rPr lang="en-US" sz="3982" dirty="0"/>
                  <a:t> clusters </a:t>
                </a:r>
                <a:r>
                  <a:rPr lang="en-US" sz="3982" dirty="0">
                    <a:solidFill>
                      <a:schemeClr val="accent1"/>
                    </a:solidFill>
                  </a:rPr>
                  <a:t>C= {C</a:t>
                </a:r>
                <a:r>
                  <a:rPr lang="en-US" sz="3982" baseline="-25000" dirty="0">
                    <a:solidFill>
                      <a:schemeClr val="accent1"/>
                    </a:solidFill>
                  </a:rPr>
                  <a:t>1</a:t>
                </a:r>
                <a:r>
                  <a:rPr lang="en-US" sz="3982" dirty="0">
                    <a:solidFill>
                      <a:schemeClr val="accent1"/>
                    </a:solidFill>
                  </a:rPr>
                  <a:t>, C</a:t>
                </a:r>
                <a:r>
                  <a:rPr lang="en-US" sz="3982" baseline="-25000" dirty="0">
                    <a:solidFill>
                      <a:schemeClr val="accent1"/>
                    </a:solidFill>
                  </a:rPr>
                  <a:t>2</a:t>
                </a:r>
                <a:r>
                  <a:rPr lang="en-US" sz="3982" dirty="0">
                    <a:solidFill>
                      <a:schemeClr val="accent1"/>
                    </a:solidFill>
                  </a:rPr>
                  <a:t>,…,C</a:t>
                </a:r>
                <a:r>
                  <a:rPr lang="en-US" sz="3982" baseline="-25000" dirty="0">
                    <a:solidFill>
                      <a:schemeClr val="accent1"/>
                    </a:solidFill>
                  </a:rPr>
                  <a:t>k</a:t>
                </a:r>
                <a:r>
                  <a:rPr lang="en-US" sz="3982" dirty="0">
                    <a:solidFill>
                      <a:schemeClr val="accent1"/>
                    </a:solidFill>
                  </a:rPr>
                  <a:t>} </a:t>
                </a:r>
                <a:r>
                  <a:rPr lang="en-US" sz="3982" dirty="0"/>
                  <a:t>such that</a:t>
                </a:r>
                <a:endParaRPr lang="en-US" sz="3982" i="1" dirty="0">
                  <a:latin typeface="Cambria Math"/>
                </a:endParaRPr>
              </a:p>
              <a:p>
                <a:pPr marL="0" indent="0">
                  <a:buNone/>
                  <a:defRPr/>
                </a:pPr>
                <a14:m>
                  <m:oMathPara xmlns:m="http://schemas.openxmlformats.org/officeDocument/2006/math">
                    <m:oMathParaPr>
                      <m:jc m:val="centerGroup"/>
                    </m:oMathParaPr>
                    <m:oMath xmlns:m="http://schemas.openxmlformats.org/officeDocument/2006/math">
                      <m:r>
                        <a:rPr lang="en-US" sz="3982" i="1">
                          <a:latin typeface="Cambria Math"/>
                        </a:rPr>
                        <m:t>𝐶𝑜𝑠𝑡</m:t>
                      </m:r>
                      <m:d>
                        <m:dPr>
                          <m:ctrlPr>
                            <a:rPr lang="en-US" sz="3982" i="1">
                              <a:latin typeface="Cambria Math" panose="02040503050406030204" pitchFamily="18" charset="0"/>
                            </a:rPr>
                          </m:ctrlPr>
                        </m:dPr>
                        <m:e>
                          <m:r>
                            <a:rPr lang="en-US" sz="3982" i="1">
                              <a:latin typeface="Cambria Math"/>
                            </a:rPr>
                            <m:t>𝐶</m:t>
                          </m:r>
                        </m:e>
                      </m:d>
                      <m:r>
                        <a:rPr lang="en-US" sz="3982" i="1">
                          <a:latin typeface="Cambria Math"/>
                        </a:rPr>
                        <m:t>=</m:t>
                      </m:r>
                      <m:nary>
                        <m:naryPr>
                          <m:chr m:val="∑"/>
                          <m:ctrlPr>
                            <a:rPr lang="en-US" sz="3982" i="1">
                              <a:latin typeface="Cambria Math" panose="02040503050406030204" pitchFamily="18" charset="0"/>
                            </a:rPr>
                          </m:ctrlPr>
                        </m:naryPr>
                        <m:sub>
                          <m:r>
                            <m:rPr>
                              <m:brk m:alnAt="23"/>
                            </m:rPr>
                            <a:rPr lang="en-US" sz="3982" i="1">
                              <a:latin typeface="Cambria Math"/>
                            </a:rPr>
                            <m:t>𝑖</m:t>
                          </m:r>
                          <m:r>
                            <a:rPr lang="en-US" sz="3982" i="1">
                              <a:latin typeface="Cambria Math"/>
                            </a:rPr>
                            <m:t>=1</m:t>
                          </m:r>
                        </m:sub>
                        <m:sup>
                          <m:r>
                            <a:rPr lang="en-US" sz="3982" i="1">
                              <a:latin typeface="Cambria Math"/>
                            </a:rPr>
                            <m:t>𝑘</m:t>
                          </m:r>
                        </m:sup>
                        <m:e>
                          <m:nary>
                            <m:naryPr>
                              <m:chr m:val="∑"/>
                              <m:supHide m:val="on"/>
                              <m:ctrlPr>
                                <a:rPr lang="en-US" sz="3982" i="1">
                                  <a:latin typeface="Cambria Math" panose="02040503050406030204" pitchFamily="18" charset="0"/>
                                </a:rPr>
                              </m:ctrlPr>
                            </m:naryPr>
                            <m:sub>
                              <m:r>
                                <m:rPr>
                                  <m:brk m:alnAt="7"/>
                                </m:rPr>
                                <a:rPr lang="en-US" sz="3982" i="1">
                                  <a:latin typeface="Cambria Math"/>
                                </a:rPr>
                                <m:t>𝑥</m:t>
                              </m:r>
                              <m:r>
                                <a:rPr lang="en-US" sz="3982" i="1">
                                  <a:latin typeface="Cambria Math"/>
                                </a:rPr>
                                <m:t>∈</m:t>
                              </m:r>
                              <m:sSub>
                                <m:sSubPr>
                                  <m:ctrlPr>
                                    <a:rPr lang="en-US" sz="3982" i="1">
                                      <a:latin typeface="Cambria Math" panose="02040503050406030204" pitchFamily="18" charset="0"/>
                                    </a:rPr>
                                  </m:ctrlPr>
                                </m:sSubPr>
                                <m:e>
                                  <m:r>
                                    <a:rPr lang="en-US" sz="3982" i="1">
                                      <a:latin typeface="Cambria Math"/>
                                    </a:rPr>
                                    <m:t>𝐶</m:t>
                                  </m:r>
                                </m:e>
                                <m:sub>
                                  <m:r>
                                    <a:rPr lang="en-US" sz="3982" i="1">
                                      <a:latin typeface="Cambria Math"/>
                                    </a:rPr>
                                    <m:t>𝑖</m:t>
                                  </m:r>
                                </m:sub>
                              </m:sSub>
                            </m:sub>
                            <m:sup/>
                            <m:e>
                              <m:r>
                                <a:rPr lang="en-US" sz="3982" i="1">
                                  <a:latin typeface="Cambria Math"/>
                                </a:rPr>
                                <m:t>𝑑𝑖𝑠𝑡</m:t>
                              </m:r>
                              <m:r>
                                <a:rPr lang="en-US" sz="3982" i="1">
                                  <a:latin typeface="Cambria Math"/>
                                </a:rPr>
                                <m:t>(</m:t>
                              </m:r>
                              <m:r>
                                <a:rPr lang="en-US" sz="3982" i="1">
                                  <a:latin typeface="Cambria Math"/>
                                </a:rPr>
                                <m:t>𝑥</m:t>
                              </m:r>
                              <m:r>
                                <a:rPr lang="en-US" sz="3982" i="1">
                                  <a:latin typeface="Cambria Math"/>
                                </a:rPr>
                                <m:t>,</m:t>
                              </m:r>
                              <m:r>
                                <a:rPr lang="en-US" sz="3982" i="1">
                                  <a:latin typeface="Cambria Math"/>
                                </a:rPr>
                                <m:t>𝑐𝑖</m:t>
                              </m:r>
                              <m:r>
                                <a:rPr lang="en-US" sz="3982" i="1">
                                  <a:latin typeface="Cambria Math"/>
                                </a:rPr>
                                <m:t>)</m:t>
                              </m:r>
                            </m:e>
                          </m:nary>
                        </m:e>
                      </m:nary>
                    </m:oMath>
                  </m:oMathPara>
                </a14:m>
                <a:endParaRPr lang="en-US" sz="3982" dirty="0"/>
              </a:p>
              <a:p>
                <a:pPr>
                  <a:defRPr/>
                </a:pPr>
                <a:endParaRPr lang="en-US" sz="3982" dirty="0"/>
              </a:p>
              <a:p>
                <a:pPr>
                  <a:buNone/>
                  <a:defRPr/>
                </a:pPr>
                <a:r>
                  <a:rPr lang="en-US" sz="3982" dirty="0"/>
                  <a:t>	is </a:t>
                </a:r>
                <a:r>
                  <a:rPr lang="en-US" sz="3982" dirty="0">
                    <a:solidFill>
                      <a:schemeClr val="accent6">
                        <a:lumMod val="75000"/>
                      </a:schemeClr>
                    </a:solidFill>
                  </a:rPr>
                  <a:t>minimized</a:t>
                </a:r>
                <a:r>
                  <a:rPr lang="en-US" sz="3982" dirty="0"/>
                  <a:t>, where </a:t>
                </a:r>
                <a:r>
                  <a:rPr lang="en-US" sz="3982" dirty="0">
                    <a:solidFill>
                      <a:srgbClr val="0070C0"/>
                    </a:solidFill>
                  </a:rPr>
                  <a:t>c</a:t>
                </a:r>
                <a:r>
                  <a:rPr lang="en-US" sz="3982" baseline="-25000" dirty="0">
                    <a:solidFill>
                      <a:srgbClr val="0070C0"/>
                    </a:solidFill>
                  </a:rPr>
                  <a:t>i</a:t>
                </a:r>
                <a:r>
                  <a:rPr lang="en-US" sz="3982" dirty="0"/>
                  <a:t> is the </a:t>
                </a:r>
                <a:r>
                  <a:rPr lang="en-US" sz="3982" dirty="0">
                    <a:solidFill>
                      <a:schemeClr val="accent6">
                        <a:lumMod val="75000"/>
                      </a:schemeClr>
                    </a:solidFill>
                  </a:rPr>
                  <a:t>centroid </a:t>
                </a:r>
                <a:r>
                  <a:rPr lang="en-US" sz="3982" dirty="0"/>
                  <a:t>of the points in cluster </a:t>
                </a:r>
                <a:r>
                  <a:rPr lang="en-US" sz="3982" dirty="0" err="1">
                    <a:solidFill>
                      <a:srgbClr val="0070C0"/>
                    </a:solidFill>
                  </a:rPr>
                  <a:t>C</a:t>
                </a:r>
                <a:r>
                  <a:rPr lang="en-US" sz="3982" baseline="-25000" dirty="0" err="1">
                    <a:solidFill>
                      <a:srgbClr val="0070C0"/>
                    </a:solidFill>
                  </a:rPr>
                  <a:t>i</a:t>
                </a:r>
                <a:endParaRPr lang="en-US" sz="3982" baseline="-25000" dirty="0">
                  <a:solidFill>
                    <a:srgbClr val="0070C0"/>
                  </a:solidFill>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170432" y="2275840"/>
                <a:ext cx="10728961" cy="5722112"/>
              </a:xfrm>
              <a:blipFill>
                <a:blip r:embed="rId2"/>
                <a:stretch>
                  <a:fillRect l="-2012" r="-1420" b="-29933"/>
                </a:stretch>
              </a:blipFill>
            </p:spPr>
            <p:txBody>
              <a:bodyPr/>
              <a:lstStyle/>
              <a:p>
                <a:r>
                  <a:rPr lang="en-US">
                    <a:noFill/>
                  </a:rPr>
                  <a:t> </a:t>
                </a:r>
              </a:p>
            </p:txBody>
          </p:sp>
        </mc:Fallback>
      </mc:AlternateContent>
    </p:spTree>
    <p:extLst>
      <p:ext uri="{BB962C8B-B14F-4D97-AF65-F5344CB8AC3E}">
        <p14:creationId xmlns:p14="http://schemas.microsoft.com/office/powerpoint/2010/main" val="1442129445"/>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Title 1"/>
          <p:cNvSpPr>
            <a:spLocks noGrp="1"/>
          </p:cNvSpPr>
          <p:nvPr>
            <p:ph type="title"/>
          </p:nvPr>
        </p:nvSpPr>
        <p:spPr>
          <a:xfrm>
            <a:off x="2284154" y="457200"/>
            <a:ext cx="8444807" cy="1690624"/>
          </a:xfrm>
        </p:spPr>
        <p:txBody>
          <a:bodyPr anchor="ctr"/>
          <a:lstStyle/>
          <a:p>
            <a:pPr algn="ctr"/>
            <a:r>
              <a:rPr lang="en-US" dirty="0"/>
              <a:t>K-means Clustering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260248" y="2670945"/>
                <a:ext cx="8444807" cy="4411709"/>
              </a:xfrm>
            </p:spPr>
            <p:txBody>
              <a:bodyPr rtlCol="0">
                <a:noAutofit/>
              </a:bodyPr>
              <a:lstStyle/>
              <a:p>
                <a:pPr>
                  <a:defRPr/>
                </a:pPr>
                <a:r>
                  <a:rPr lang="en-US" sz="3129" dirty="0"/>
                  <a:t>The most common definition uses the Euclidean distance and minimizes the </a:t>
                </a:r>
                <a:r>
                  <a:rPr lang="en-US" sz="3129" dirty="0">
                    <a:solidFill>
                      <a:schemeClr val="accent6">
                        <a:lumMod val="75000"/>
                      </a:schemeClr>
                    </a:solidFill>
                  </a:rPr>
                  <a:t>Sum of Squares Error (SSE)</a:t>
                </a:r>
                <a:r>
                  <a:rPr lang="en-US" sz="3129" dirty="0"/>
                  <a:t> function, called</a:t>
                </a:r>
                <a:r>
                  <a:rPr lang="en-US" sz="3129" dirty="0">
                    <a:solidFill>
                      <a:srgbClr val="0096FF"/>
                    </a:solidFill>
                  </a:rPr>
                  <a:t> inertia </a:t>
                </a:r>
                <a:r>
                  <a:rPr lang="en-US" sz="3129" dirty="0"/>
                  <a:t>in </a:t>
                </a:r>
                <a:r>
                  <a:rPr lang="en-US" sz="3129" dirty="0" err="1"/>
                  <a:t>sklearn</a:t>
                </a:r>
                <a:r>
                  <a:rPr lang="en-US" sz="3129" dirty="0"/>
                  <a:t>).</a:t>
                </a:r>
              </a:p>
              <a:p>
                <a:pPr>
                  <a:defRPr/>
                </a:pPr>
                <a:endParaRPr lang="en-US" sz="3129" b="1" dirty="0">
                  <a:solidFill>
                    <a:srgbClr val="FF0000"/>
                  </a:solidFill>
                </a:endParaRPr>
              </a:p>
              <a:p>
                <a:pPr>
                  <a:defRPr/>
                </a:pPr>
                <a:r>
                  <a:rPr lang="en-US" sz="3129" b="1" dirty="0">
                    <a:solidFill>
                      <a:srgbClr val="FF0000"/>
                    </a:solidFill>
                  </a:rPr>
                  <a:t>Goal: </a:t>
                </a:r>
                <a:r>
                  <a:rPr lang="en-US" sz="3129" dirty="0"/>
                  <a:t>Given a set </a:t>
                </a:r>
                <a:r>
                  <a:rPr lang="en-US" sz="3129" dirty="0">
                    <a:solidFill>
                      <a:schemeClr val="accent1"/>
                    </a:solidFill>
                  </a:rPr>
                  <a:t>X</a:t>
                </a:r>
                <a:r>
                  <a:rPr lang="en-US" sz="3129" dirty="0"/>
                  <a:t> of </a:t>
                </a:r>
                <a:r>
                  <a:rPr lang="en-US" sz="3129" dirty="0">
                    <a:solidFill>
                      <a:schemeClr val="accent1"/>
                    </a:solidFill>
                  </a:rPr>
                  <a:t>n</a:t>
                </a:r>
                <a:r>
                  <a:rPr lang="en-US" sz="3129" dirty="0"/>
                  <a:t> points in a </a:t>
                </a:r>
                <a:r>
                  <a:rPr lang="en-US" sz="3129" dirty="0">
                    <a:solidFill>
                      <a:schemeClr val="accent1"/>
                    </a:solidFill>
                  </a:rPr>
                  <a:t>d</a:t>
                </a:r>
                <a:r>
                  <a:rPr lang="en-US" sz="3129" dirty="0"/>
                  <a:t>-dimensional space and an integer </a:t>
                </a:r>
                <a:r>
                  <a:rPr lang="en-US" sz="3129" dirty="0">
                    <a:solidFill>
                      <a:schemeClr val="accent1"/>
                    </a:solidFill>
                  </a:rPr>
                  <a:t>K</a:t>
                </a:r>
                <a:r>
                  <a:rPr lang="en-US" sz="3129" dirty="0">
                    <a:solidFill>
                      <a:schemeClr val="tx1"/>
                    </a:solidFill>
                  </a:rPr>
                  <a:t>,</a:t>
                </a:r>
                <a:r>
                  <a:rPr lang="en-US" sz="3129" dirty="0">
                    <a:solidFill>
                      <a:schemeClr val="accent1"/>
                    </a:solidFill>
                  </a:rPr>
                  <a:t> </a:t>
                </a:r>
                <a:r>
                  <a:rPr lang="en-US" sz="3129" dirty="0"/>
                  <a:t>group the points into </a:t>
                </a:r>
                <a:r>
                  <a:rPr lang="en-US" sz="3129" dirty="0">
                    <a:solidFill>
                      <a:srgbClr val="0070C0"/>
                    </a:solidFill>
                  </a:rPr>
                  <a:t>K</a:t>
                </a:r>
                <a:r>
                  <a:rPr lang="en-US" sz="3129" dirty="0"/>
                  <a:t> clusters </a:t>
                </a:r>
                <a:r>
                  <a:rPr lang="en-US" sz="3129" dirty="0">
                    <a:solidFill>
                      <a:schemeClr val="accent1"/>
                    </a:solidFill>
                  </a:rPr>
                  <a:t>C= {C</a:t>
                </a:r>
                <a:r>
                  <a:rPr lang="en-US" sz="3129" baseline="-25000" dirty="0">
                    <a:solidFill>
                      <a:schemeClr val="accent1"/>
                    </a:solidFill>
                  </a:rPr>
                  <a:t>1</a:t>
                </a:r>
                <a:r>
                  <a:rPr lang="en-US" sz="3129" dirty="0">
                    <a:solidFill>
                      <a:schemeClr val="accent1"/>
                    </a:solidFill>
                  </a:rPr>
                  <a:t>, C</a:t>
                </a:r>
                <a:r>
                  <a:rPr lang="en-US" sz="3129" baseline="-25000" dirty="0">
                    <a:solidFill>
                      <a:schemeClr val="accent1"/>
                    </a:solidFill>
                  </a:rPr>
                  <a:t>2</a:t>
                </a:r>
                <a:r>
                  <a:rPr lang="en-US" sz="3129" dirty="0">
                    <a:solidFill>
                      <a:schemeClr val="accent1"/>
                    </a:solidFill>
                  </a:rPr>
                  <a:t>,…,C</a:t>
                </a:r>
                <a:r>
                  <a:rPr lang="en-US" sz="3129" baseline="-25000" dirty="0">
                    <a:solidFill>
                      <a:schemeClr val="accent1"/>
                    </a:solidFill>
                  </a:rPr>
                  <a:t>k</a:t>
                </a:r>
                <a:r>
                  <a:rPr lang="en-US" sz="3129" dirty="0">
                    <a:solidFill>
                      <a:schemeClr val="accent1"/>
                    </a:solidFill>
                  </a:rPr>
                  <a:t>} </a:t>
                </a:r>
                <a:r>
                  <a:rPr lang="en-US" sz="3129" dirty="0"/>
                  <a:t>such that</a:t>
                </a:r>
              </a:p>
              <a:p>
                <a:pPr marL="0" indent="0">
                  <a:buNone/>
                  <a:defRPr/>
                </a:pPr>
                <a14:m>
                  <m:oMathPara xmlns:m="http://schemas.openxmlformats.org/officeDocument/2006/math">
                    <m:oMathParaPr>
                      <m:jc m:val="centerGroup"/>
                    </m:oMathParaPr>
                    <m:oMath xmlns:m="http://schemas.openxmlformats.org/officeDocument/2006/math">
                      <m:r>
                        <a:rPr lang="en-US" sz="3129" i="1">
                          <a:latin typeface="Cambria Math"/>
                        </a:rPr>
                        <m:t>𝐶𝑜𝑠𝑡</m:t>
                      </m:r>
                      <m:d>
                        <m:dPr>
                          <m:ctrlPr>
                            <a:rPr lang="en-US" sz="3129" i="1">
                              <a:latin typeface="Cambria Math" panose="02040503050406030204" pitchFamily="18" charset="0"/>
                            </a:rPr>
                          </m:ctrlPr>
                        </m:dPr>
                        <m:e>
                          <m:r>
                            <a:rPr lang="en-US" sz="3129" i="1">
                              <a:latin typeface="Cambria Math"/>
                            </a:rPr>
                            <m:t>𝐶</m:t>
                          </m:r>
                        </m:e>
                      </m:d>
                      <m:r>
                        <a:rPr lang="en-US" sz="3129" i="1">
                          <a:latin typeface="Cambria Math"/>
                        </a:rPr>
                        <m:t>=</m:t>
                      </m:r>
                      <m:nary>
                        <m:naryPr>
                          <m:chr m:val="∑"/>
                          <m:ctrlPr>
                            <a:rPr lang="en-US" sz="3129" i="1">
                              <a:latin typeface="Cambria Math" panose="02040503050406030204" pitchFamily="18" charset="0"/>
                            </a:rPr>
                          </m:ctrlPr>
                        </m:naryPr>
                        <m:sub>
                          <m:r>
                            <m:rPr>
                              <m:brk m:alnAt="23"/>
                            </m:rPr>
                            <a:rPr lang="en-US" sz="3129" i="1">
                              <a:latin typeface="Cambria Math"/>
                            </a:rPr>
                            <m:t>𝑖</m:t>
                          </m:r>
                          <m:r>
                            <a:rPr lang="en-US" sz="3129" i="1">
                              <a:latin typeface="Cambria Math"/>
                            </a:rPr>
                            <m:t>=1</m:t>
                          </m:r>
                        </m:sub>
                        <m:sup>
                          <m:r>
                            <a:rPr lang="en-US" sz="3129" i="1">
                              <a:latin typeface="Cambria Math"/>
                            </a:rPr>
                            <m:t>𝑘</m:t>
                          </m:r>
                        </m:sup>
                        <m:e>
                          <m:nary>
                            <m:naryPr>
                              <m:chr m:val="∑"/>
                              <m:supHide m:val="on"/>
                              <m:ctrlPr>
                                <a:rPr lang="en-US" sz="3129" i="1">
                                  <a:latin typeface="Cambria Math" panose="02040503050406030204" pitchFamily="18" charset="0"/>
                                </a:rPr>
                              </m:ctrlPr>
                            </m:naryPr>
                            <m:sub>
                              <m:r>
                                <m:rPr>
                                  <m:brk m:alnAt="7"/>
                                </m:rPr>
                                <a:rPr lang="en-US" sz="3129" i="1">
                                  <a:latin typeface="Cambria Math"/>
                                </a:rPr>
                                <m:t>𝑥</m:t>
                              </m:r>
                              <m:r>
                                <a:rPr lang="en-US" sz="3129" i="1">
                                  <a:latin typeface="Cambria Math"/>
                                </a:rPr>
                                <m:t>∈</m:t>
                              </m:r>
                              <m:sSub>
                                <m:sSubPr>
                                  <m:ctrlPr>
                                    <a:rPr lang="en-US" sz="3129" i="1">
                                      <a:latin typeface="Cambria Math" panose="02040503050406030204" pitchFamily="18" charset="0"/>
                                    </a:rPr>
                                  </m:ctrlPr>
                                </m:sSubPr>
                                <m:e>
                                  <m:r>
                                    <a:rPr lang="en-US" sz="3129" i="1">
                                      <a:latin typeface="Cambria Math"/>
                                    </a:rPr>
                                    <m:t>𝐶</m:t>
                                  </m:r>
                                </m:e>
                                <m:sub>
                                  <m:r>
                                    <a:rPr lang="en-US" sz="3129" i="1">
                                      <a:latin typeface="Cambria Math"/>
                                    </a:rPr>
                                    <m:t>𝑖</m:t>
                                  </m:r>
                                </m:sub>
                              </m:sSub>
                            </m:sub>
                            <m:sup/>
                            <m:e>
                              <m:sSup>
                                <m:sSupPr>
                                  <m:ctrlPr>
                                    <a:rPr lang="en-US" sz="3129" i="1">
                                      <a:latin typeface="Cambria Math" panose="02040503050406030204" pitchFamily="18" charset="0"/>
                                    </a:rPr>
                                  </m:ctrlPr>
                                </m:sSupPr>
                                <m:e>
                                  <m:d>
                                    <m:dPr>
                                      <m:ctrlPr>
                                        <a:rPr lang="en-US" sz="3129" i="1">
                                          <a:latin typeface="Cambria Math" panose="02040503050406030204" pitchFamily="18" charset="0"/>
                                        </a:rPr>
                                      </m:ctrlPr>
                                    </m:dPr>
                                    <m:e>
                                      <m:r>
                                        <a:rPr lang="en-US" sz="3129" i="1">
                                          <a:latin typeface="Cambria Math"/>
                                        </a:rPr>
                                        <m:t>𝑥</m:t>
                                      </m:r>
                                      <m:r>
                                        <a:rPr lang="en-US" sz="3129" i="1">
                                          <a:latin typeface="Cambria Math"/>
                                        </a:rPr>
                                        <m:t>−</m:t>
                                      </m:r>
                                      <m:sSub>
                                        <m:sSubPr>
                                          <m:ctrlPr>
                                            <a:rPr lang="en-US" sz="3129" i="1">
                                              <a:latin typeface="Cambria Math" panose="02040503050406030204" pitchFamily="18" charset="0"/>
                                            </a:rPr>
                                          </m:ctrlPr>
                                        </m:sSubPr>
                                        <m:e>
                                          <m:r>
                                            <a:rPr lang="en-US" sz="3129" i="1">
                                              <a:latin typeface="Cambria Math"/>
                                            </a:rPr>
                                            <m:t>𝑐</m:t>
                                          </m:r>
                                        </m:e>
                                        <m:sub>
                                          <m:r>
                                            <a:rPr lang="en-US" sz="3129" i="1">
                                              <a:latin typeface="Cambria Math"/>
                                            </a:rPr>
                                            <m:t>𝑖</m:t>
                                          </m:r>
                                        </m:sub>
                                      </m:sSub>
                                    </m:e>
                                  </m:d>
                                </m:e>
                                <m:sup>
                                  <m:r>
                                    <a:rPr lang="en-US" sz="3129" i="1">
                                      <a:latin typeface="Cambria Math"/>
                                    </a:rPr>
                                    <m:t>2</m:t>
                                  </m:r>
                                </m:sup>
                              </m:sSup>
                            </m:e>
                          </m:nary>
                        </m:e>
                      </m:nary>
                    </m:oMath>
                  </m:oMathPara>
                </a14:m>
                <a:endParaRPr lang="en-US" sz="3129" dirty="0"/>
              </a:p>
              <a:p>
                <a:pPr>
                  <a:buNone/>
                  <a:defRPr/>
                </a:pPr>
                <a:r>
                  <a:rPr lang="en-US" sz="3129" dirty="0"/>
                  <a:t>is </a:t>
                </a:r>
                <a:r>
                  <a:rPr lang="en-US" sz="3129" dirty="0">
                    <a:solidFill>
                      <a:schemeClr val="accent6">
                        <a:lumMod val="75000"/>
                      </a:schemeClr>
                    </a:solidFill>
                  </a:rPr>
                  <a:t>minimized</a:t>
                </a:r>
                <a:r>
                  <a:rPr lang="en-US" sz="3129" dirty="0"/>
                  <a:t>, where </a:t>
                </a:r>
                <a:r>
                  <a:rPr lang="en-US" sz="3129" dirty="0">
                    <a:solidFill>
                      <a:srgbClr val="0070C0"/>
                    </a:solidFill>
                  </a:rPr>
                  <a:t>c</a:t>
                </a:r>
                <a:r>
                  <a:rPr lang="en-US" sz="3129" baseline="-25000" dirty="0">
                    <a:solidFill>
                      <a:srgbClr val="0070C0"/>
                    </a:solidFill>
                  </a:rPr>
                  <a:t>i</a:t>
                </a:r>
                <a:r>
                  <a:rPr lang="en-US" sz="3129" dirty="0"/>
                  <a:t> is the </a:t>
                </a:r>
                <a:r>
                  <a:rPr lang="en-US" sz="3129" dirty="0">
                    <a:solidFill>
                      <a:schemeClr val="accent6">
                        <a:lumMod val="75000"/>
                      </a:schemeClr>
                    </a:solidFill>
                  </a:rPr>
                  <a:t>mean </a:t>
                </a:r>
                <a:r>
                  <a:rPr lang="en-US" sz="3129" dirty="0"/>
                  <a:t>of the points in cluster </a:t>
                </a:r>
                <a:r>
                  <a:rPr lang="en-US" sz="3129" dirty="0" err="1">
                    <a:solidFill>
                      <a:srgbClr val="0070C0"/>
                    </a:solidFill>
                  </a:rPr>
                  <a:t>C</a:t>
                </a:r>
                <a:r>
                  <a:rPr lang="en-US" sz="3129" baseline="-25000" dirty="0" err="1">
                    <a:solidFill>
                      <a:srgbClr val="0070C0"/>
                    </a:solidFill>
                  </a:rPr>
                  <a:t>i</a:t>
                </a:r>
                <a:endParaRPr lang="en-US" sz="3129" baseline="-25000" dirty="0">
                  <a:solidFill>
                    <a:srgbClr val="0070C0"/>
                  </a:solidFill>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260248" y="2670945"/>
                <a:ext cx="8444807" cy="4411709"/>
              </a:xfrm>
              <a:blipFill>
                <a:blip r:embed="rId2"/>
                <a:stretch>
                  <a:fillRect l="-1805" t="-1724" r="-2556" b="-80460"/>
                </a:stretch>
              </a:blipFill>
            </p:spPr>
            <p:txBody>
              <a:bodyPr/>
              <a:lstStyle/>
              <a:p>
                <a:r>
                  <a:rPr lang="en-US">
                    <a:noFill/>
                  </a:rPr>
                  <a:t> </a:t>
                </a:r>
              </a:p>
            </p:txBody>
          </p:sp>
        </mc:Fallback>
      </mc:AlternateContent>
    </p:spTree>
    <p:extLst>
      <p:ext uri="{BB962C8B-B14F-4D97-AF65-F5344CB8AC3E}">
        <p14:creationId xmlns:p14="http://schemas.microsoft.com/office/powerpoint/2010/main" val="3559631678"/>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2322" name="Rectangle 2"/>
          <p:cNvSpPr>
            <a:spLocks noGrp="1" noChangeArrowheads="1"/>
          </p:cNvSpPr>
          <p:nvPr>
            <p:ph type="title"/>
          </p:nvPr>
        </p:nvSpPr>
        <p:spPr>
          <a:xfrm>
            <a:off x="541867" y="433494"/>
            <a:ext cx="11776569" cy="1733973"/>
          </a:xfrm>
        </p:spPr>
        <p:txBody>
          <a:bodyPr anchor="ctr">
            <a:normAutofit/>
          </a:bodyPr>
          <a:lstStyle/>
          <a:p>
            <a:pPr algn="ctr"/>
            <a:r>
              <a:rPr lang="en-US" dirty="0"/>
              <a:t>K-means Algorithm</a:t>
            </a:r>
          </a:p>
        </p:txBody>
      </p:sp>
      <p:sp>
        <p:nvSpPr>
          <p:cNvPr id="2" name="Content Placeholder 1"/>
          <p:cNvSpPr>
            <a:spLocks noGrp="1"/>
          </p:cNvSpPr>
          <p:nvPr>
            <p:ph idx="1"/>
          </p:nvPr>
        </p:nvSpPr>
        <p:spPr>
          <a:xfrm>
            <a:off x="673229" y="2817708"/>
            <a:ext cx="11704320" cy="733828"/>
          </a:xfrm>
        </p:spPr>
        <p:txBody>
          <a:bodyPr>
            <a:normAutofit lnSpcReduction="10000"/>
          </a:bodyPr>
          <a:lstStyle/>
          <a:p>
            <a:pPr marL="0" indent="0" algn="ctr">
              <a:buNone/>
            </a:pPr>
            <a:r>
              <a:rPr lang="en-US" sz="4267" dirty="0"/>
              <a:t>Pseudocode:</a:t>
            </a:r>
          </a:p>
        </p:txBody>
      </p:sp>
      <p:graphicFrame>
        <p:nvGraphicFramePr>
          <p:cNvPr id="1592324" name="Object 4"/>
          <p:cNvGraphicFramePr>
            <a:graphicFrameLocks noChangeAspect="1"/>
          </p:cNvGraphicFramePr>
          <p:nvPr/>
        </p:nvGraphicFramePr>
        <p:xfrm>
          <a:off x="650240" y="4009813"/>
          <a:ext cx="11595947" cy="3007360"/>
        </p:xfrm>
        <a:graphic>
          <a:graphicData uri="http://schemas.openxmlformats.org/presentationml/2006/ole">
            <mc:AlternateContent xmlns:mc="http://schemas.openxmlformats.org/markup-compatibility/2006">
              <mc:Choice xmlns:v="urn:schemas-microsoft-com:vml" Requires="v">
                <p:oleObj spid="_x0000_s3096" name="Bitmap Image" r:id="rId3" imgW="9784928" imgH="3177815" progId="Paint.Picture">
                  <p:embed/>
                </p:oleObj>
              </mc:Choice>
              <mc:Fallback>
                <p:oleObj name="Bitmap Image" r:id="rId3" imgW="9784928" imgH="3177815" progId="Paint.Picture">
                  <p:embed/>
                  <p:pic>
                    <p:nvPicPr>
                      <p:cNvPr id="1592324" name="Object 4"/>
                      <p:cNvPicPr>
                        <a:picLocks noChangeAspect="1" noChangeArrowheads="1"/>
                      </p:cNvPicPr>
                      <p:nvPr/>
                    </p:nvPicPr>
                    <p:blipFill>
                      <a:blip r:embed="rId4">
                        <a:extLst>
                          <a:ext uri="{28A0092B-C50C-407E-A947-70E740481C1C}">
                            <a14:useLocalDpi xmlns:a14="http://schemas.microsoft.com/office/drawing/2010/main" val="0"/>
                          </a:ext>
                        </a:extLst>
                      </a:blip>
                      <a:srcRect t="20143"/>
                      <a:stretch>
                        <a:fillRect/>
                      </a:stretch>
                    </p:blipFill>
                    <p:spPr bwMode="auto">
                      <a:xfrm>
                        <a:off x="650240" y="4009813"/>
                        <a:ext cx="11595947" cy="30073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962937464"/>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59000" y="533400"/>
            <a:ext cx="8444807" cy="1690624"/>
          </a:xfrm>
        </p:spPr>
        <p:txBody>
          <a:bodyPr anchor="ctr"/>
          <a:lstStyle/>
          <a:p>
            <a:pPr algn="ctr"/>
            <a:r>
              <a:rPr lang="en-US" dirty="0"/>
              <a:t>Problem - Initialization</a:t>
            </a:r>
          </a:p>
        </p:txBody>
      </p:sp>
      <p:sp>
        <p:nvSpPr>
          <p:cNvPr id="3" name="Content Placeholder 2"/>
          <p:cNvSpPr>
            <a:spLocks noGrp="1"/>
          </p:cNvSpPr>
          <p:nvPr>
            <p:ph idx="1"/>
          </p:nvPr>
        </p:nvSpPr>
        <p:spPr>
          <a:xfrm>
            <a:off x="1137919" y="3200400"/>
            <a:ext cx="10728961" cy="4411709"/>
          </a:xfrm>
        </p:spPr>
        <p:txBody>
          <a:bodyPr>
            <a:noAutofit/>
          </a:bodyPr>
          <a:lstStyle/>
          <a:p>
            <a:r>
              <a:rPr lang="en-US" sz="3200" dirty="0"/>
              <a:t>Initial centroids are often chosen </a:t>
            </a:r>
            <a:r>
              <a:rPr lang="en-US" sz="3200" dirty="0">
                <a:solidFill>
                  <a:schemeClr val="accent6">
                    <a:lumMod val="75000"/>
                  </a:schemeClr>
                </a:solidFill>
              </a:rPr>
              <a:t>randomly</a:t>
            </a:r>
            <a:r>
              <a:rPr lang="en-US" sz="3200" dirty="0"/>
              <a:t>, and clusters produced </a:t>
            </a:r>
            <a:r>
              <a:rPr lang="en-US" sz="3200" dirty="0">
                <a:solidFill>
                  <a:srgbClr val="FF0000"/>
                </a:solidFill>
              </a:rPr>
              <a:t>vary from one run to another.</a:t>
            </a:r>
          </a:p>
          <a:p>
            <a:endParaRPr lang="en-US" sz="3200" dirty="0"/>
          </a:p>
          <a:p>
            <a:r>
              <a:rPr lang="en-US" sz="3200" dirty="0"/>
              <a:t>Solution 1: Do </a:t>
            </a:r>
            <a:r>
              <a:rPr lang="en-US" sz="3200" dirty="0">
                <a:solidFill>
                  <a:srgbClr val="FF0000"/>
                </a:solidFill>
              </a:rPr>
              <a:t>multiple runs </a:t>
            </a:r>
            <a:r>
              <a:rPr lang="en-US" sz="3200" dirty="0"/>
              <a:t>and select the clustering with the smallest error</a:t>
            </a:r>
          </a:p>
          <a:p>
            <a:endParaRPr lang="en-US" sz="3200" dirty="0"/>
          </a:p>
          <a:p>
            <a:r>
              <a:rPr lang="en-US" sz="3200" dirty="0"/>
              <a:t>Solution 2: Select original set of points by methods other than random . E.g.,  pick the most distant (from each other) points as cluster centers (</a:t>
            </a:r>
            <a:r>
              <a:rPr lang="en-US" sz="3200" dirty="0">
                <a:solidFill>
                  <a:srgbClr val="FF0000"/>
                </a:solidFill>
              </a:rPr>
              <a:t>K-means++ </a:t>
            </a:r>
            <a:r>
              <a:rPr lang="en-US" sz="3200" dirty="0"/>
              <a:t>algorithm)</a:t>
            </a:r>
          </a:p>
        </p:txBody>
      </p:sp>
    </p:spTree>
    <p:extLst>
      <p:ext uri="{BB962C8B-B14F-4D97-AF65-F5344CB8AC3E}">
        <p14:creationId xmlns:p14="http://schemas.microsoft.com/office/powerpoint/2010/main" val="235783084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3346" name="Rectangle 2"/>
          <p:cNvSpPr>
            <a:spLocks noGrp="1" noChangeArrowheads="1"/>
          </p:cNvSpPr>
          <p:nvPr>
            <p:ph type="title"/>
          </p:nvPr>
        </p:nvSpPr>
        <p:spPr>
          <a:xfrm>
            <a:off x="2279996" y="685800"/>
            <a:ext cx="8444807" cy="1690624"/>
          </a:xfrm>
        </p:spPr>
        <p:txBody>
          <a:bodyPr>
            <a:normAutofit/>
          </a:bodyPr>
          <a:lstStyle/>
          <a:p>
            <a:pPr algn="ctr"/>
            <a:r>
              <a:rPr lang="en-US" dirty="0"/>
              <a:t>K-means Algorithm – Convergence</a:t>
            </a:r>
          </a:p>
        </p:txBody>
      </p:sp>
      <p:sp>
        <p:nvSpPr>
          <p:cNvPr id="2" name="Content Placeholder 1"/>
          <p:cNvSpPr>
            <a:spLocks noGrp="1"/>
          </p:cNvSpPr>
          <p:nvPr>
            <p:ph idx="1"/>
          </p:nvPr>
        </p:nvSpPr>
        <p:spPr>
          <a:xfrm>
            <a:off x="939800" y="3124200"/>
            <a:ext cx="11658600" cy="4411709"/>
          </a:xfrm>
        </p:spPr>
        <p:txBody>
          <a:bodyPr>
            <a:noAutofit/>
          </a:bodyPr>
          <a:lstStyle/>
          <a:p>
            <a:r>
              <a:rPr lang="en-US" sz="3200" dirty="0"/>
              <a:t>K-means will </a:t>
            </a:r>
            <a:r>
              <a:rPr lang="en-US" sz="3200" dirty="0">
                <a:solidFill>
                  <a:srgbClr val="0070C0"/>
                </a:solidFill>
              </a:rPr>
              <a:t>converge</a:t>
            </a:r>
            <a:r>
              <a:rPr lang="en-US" sz="3200" dirty="0"/>
              <a:t> for common similarity measures mentioned above.</a:t>
            </a:r>
          </a:p>
          <a:p>
            <a:pPr lvl="1"/>
            <a:r>
              <a:rPr lang="en-US" sz="3200" dirty="0"/>
              <a:t>Most of the convergence happens in the first few iterations.</a:t>
            </a:r>
          </a:p>
          <a:p>
            <a:pPr lvl="1"/>
            <a:r>
              <a:rPr lang="en-US" sz="3200" dirty="0"/>
              <a:t>Often the stopping condition is changed to ‘Until relatively few points change cluster membership’</a:t>
            </a:r>
          </a:p>
          <a:p>
            <a:pPr algn="ctr"/>
            <a:r>
              <a:rPr lang="en-US" sz="3200" dirty="0"/>
              <a:t>Complexity is O( n * K * I * d )</a:t>
            </a:r>
          </a:p>
          <a:p>
            <a:pPr lvl="1"/>
            <a:r>
              <a:rPr lang="en-US" sz="3200" dirty="0"/>
              <a:t>n = number of points, K = number of clusters, </a:t>
            </a:r>
            <a:br>
              <a:rPr lang="en-US" sz="3200" dirty="0"/>
            </a:br>
            <a:r>
              <a:rPr lang="en-US" sz="3200" dirty="0"/>
              <a:t>I = number of iterations, d = dimensionality of feature space</a:t>
            </a:r>
          </a:p>
          <a:p>
            <a:r>
              <a:rPr lang="en-US" sz="3200" dirty="0"/>
              <a:t>In general, a fast and efficient algorithm</a:t>
            </a:r>
          </a:p>
          <a:p>
            <a:endParaRPr lang="en-US" sz="3200" dirty="0"/>
          </a:p>
        </p:txBody>
      </p:sp>
    </p:spTree>
    <p:extLst>
      <p:ext uri="{BB962C8B-B14F-4D97-AF65-F5344CB8AC3E}">
        <p14:creationId xmlns:p14="http://schemas.microsoft.com/office/powerpoint/2010/main" val="3895578544"/>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1778" name="Rectangle 2"/>
          <p:cNvSpPr>
            <a:spLocks noGrp="1" noChangeArrowheads="1"/>
          </p:cNvSpPr>
          <p:nvPr>
            <p:ph type="title"/>
          </p:nvPr>
        </p:nvSpPr>
        <p:spPr>
          <a:xfrm>
            <a:off x="2312508" y="685800"/>
            <a:ext cx="8444807" cy="1690624"/>
          </a:xfrm>
        </p:spPr>
        <p:txBody>
          <a:bodyPr anchor="ctr"/>
          <a:lstStyle/>
          <a:p>
            <a:pPr algn="ctr"/>
            <a:r>
              <a:rPr lang="en-US" dirty="0">
                <a:solidFill>
                  <a:schemeClr val="accent3">
                    <a:lumMod val="50000"/>
                  </a:schemeClr>
                </a:solidFill>
              </a:rPr>
              <a:t>Limitations of K-means</a:t>
            </a:r>
          </a:p>
        </p:txBody>
      </p:sp>
      <p:sp>
        <p:nvSpPr>
          <p:cNvPr id="1611779" name="Rectangle 3"/>
          <p:cNvSpPr>
            <a:spLocks noGrp="1" noChangeArrowheads="1"/>
          </p:cNvSpPr>
          <p:nvPr>
            <p:ph idx="1"/>
          </p:nvPr>
        </p:nvSpPr>
        <p:spPr>
          <a:xfrm>
            <a:off x="712215" y="3048000"/>
            <a:ext cx="11580370" cy="6172200"/>
          </a:xfrm>
        </p:spPr>
        <p:txBody>
          <a:bodyPr>
            <a:normAutofit/>
          </a:bodyPr>
          <a:lstStyle/>
          <a:p>
            <a:pPr algn="ctr"/>
            <a:r>
              <a:rPr lang="en-US" sz="3698" dirty="0"/>
              <a:t>You need to specify the number of clusters in advance </a:t>
            </a:r>
          </a:p>
          <a:p>
            <a:pPr marL="0" indent="0" algn="ctr">
              <a:buNone/>
            </a:pPr>
            <a:r>
              <a:rPr lang="en-US" sz="3698" dirty="0"/>
              <a:t>(although there are ways to find it empirically, </a:t>
            </a:r>
          </a:p>
          <a:p>
            <a:pPr marL="0" indent="0" algn="ctr">
              <a:buNone/>
            </a:pPr>
            <a:r>
              <a:rPr lang="en-US" sz="3698" dirty="0"/>
              <a:t>e.g. the </a:t>
            </a:r>
            <a:r>
              <a:rPr lang="en-US" sz="3698" dirty="0">
                <a:solidFill>
                  <a:srgbClr val="0096FF"/>
                </a:solidFill>
              </a:rPr>
              <a:t>elbow method</a:t>
            </a:r>
            <a:r>
              <a:rPr lang="en-US" sz="3698" dirty="0"/>
              <a:t>).</a:t>
            </a:r>
          </a:p>
          <a:p>
            <a:endParaRPr lang="en-US" sz="3698" dirty="0"/>
          </a:p>
          <a:p>
            <a:r>
              <a:rPr lang="en-US" sz="3698" dirty="0"/>
              <a:t>K-means has problems when clusters have different sizes, densities, or have </a:t>
            </a:r>
            <a:r>
              <a:rPr lang="en-US" sz="3698" dirty="0">
                <a:solidFill>
                  <a:schemeClr val="accent6">
                    <a:lumMod val="75000"/>
                  </a:schemeClr>
                </a:solidFill>
              </a:rPr>
              <a:t>non-globular</a:t>
            </a:r>
            <a:r>
              <a:rPr lang="en-US" sz="3698" dirty="0"/>
              <a:t> shapes.</a:t>
            </a:r>
          </a:p>
          <a:p>
            <a:endParaRPr lang="en-US" sz="3698" dirty="0"/>
          </a:p>
          <a:p>
            <a:r>
              <a:rPr lang="en-US" sz="3698" dirty="0"/>
              <a:t>K-means has problems when the data contains outliers.</a:t>
            </a:r>
          </a:p>
        </p:txBody>
      </p:sp>
    </p:spTree>
    <p:extLst>
      <p:ext uri="{BB962C8B-B14F-4D97-AF65-F5344CB8AC3E}">
        <p14:creationId xmlns:p14="http://schemas.microsoft.com/office/powerpoint/2010/main" val="1070988969"/>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2802" name="Rectangle 2"/>
          <p:cNvSpPr>
            <a:spLocks noGrp="1" noChangeArrowheads="1"/>
          </p:cNvSpPr>
          <p:nvPr>
            <p:ph type="title"/>
          </p:nvPr>
        </p:nvSpPr>
        <p:spPr>
          <a:xfrm>
            <a:off x="541867" y="304800"/>
            <a:ext cx="11776569" cy="1645920"/>
          </a:xfrm>
        </p:spPr>
        <p:txBody>
          <a:bodyPr>
            <a:noAutofit/>
          </a:bodyPr>
          <a:lstStyle/>
          <a:p>
            <a:pPr algn="ctr"/>
            <a:r>
              <a:rPr lang="en-US" sz="4200" dirty="0"/>
              <a:t>Limitations of K-means: </a:t>
            </a:r>
            <a:br>
              <a:rPr lang="en-US" sz="4200" dirty="0"/>
            </a:br>
            <a:r>
              <a:rPr lang="en-US" sz="4200" dirty="0"/>
              <a:t>Different Sizes/densities</a:t>
            </a:r>
          </a:p>
        </p:txBody>
      </p:sp>
      <p:sp>
        <p:nvSpPr>
          <p:cNvPr id="1612803" name="Rectangle 3"/>
          <p:cNvSpPr>
            <a:spLocks noGrp="1" noChangeArrowheads="1"/>
          </p:cNvSpPr>
          <p:nvPr>
            <p:ph idx="1"/>
          </p:nvPr>
        </p:nvSpPr>
        <p:spPr>
          <a:xfrm>
            <a:off x="909885" y="2167467"/>
            <a:ext cx="11379200" cy="1388534"/>
          </a:xfrm>
        </p:spPr>
        <p:txBody>
          <a:bodyPr/>
          <a:lstStyle/>
          <a:p>
            <a:pPr marL="758601" indent="-758601">
              <a:lnSpc>
                <a:spcPct val="90000"/>
              </a:lnSpc>
              <a:spcBef>
                <a:spcPct val="20000"/>
              </a:spcBef>
              <a:buNone/>
            </a:pPr>
            <a:endParaRPr lang="en-US"/>
          </a:p>
          <a:p>
            <a:pPr marL="1408831" lvl="1" indent="-758601">
              <a:lnSpc>
                <a:spcPct val="90000"/>
              </a:lnSpc>
              <a:spcBef>
                <a:spcPct val="20000"/>
              </a:spcBef>
            </a:pPr>
            <a:endParaRPr lang="en-US"/>
          </a:p>
          <a:p>
            <a:pPr marL="1408831" lvl="1" indent="-758601">
              <a:lnSpc>
                <a:spcPct val="90000"/>
              </a:lnSpc>
              <a:spcBef>
                <a:spcPct val="20000"/>
              </a:spcBef>
            </a:pPr>
            <a:endParaRPr lang="en-US" sz="2844"/>
          </a:p>
          <a:p>
            <a:pPr marL="1408831" lvl="1" indent="-758601">
              <a:lnSpc>
                <a:spcPct val="90000"/>
              </a:lnSpc>
              <a:spcBef>
                <a:spcPct val="20000"/>
              </a:spcBef>
              <a:buNone/>
            </a:pPr>
            <a:endParaRPr lang="en-US" sz="2844"/>
          </a:p>
        </p:txBody>
      </p:sp>
      <p:sp>
        <p:nvSpPr>
          <p:cNvPr id="1612806" name="Text Box 6"/>
          <p:cNvSpPr txBox="1">
            <a:spLocks noChangeArrowheads="1"/>
          </p:cNvSpPr>
          <p:nvPr/>
        </p:nvSpPr>
        <p:spPr bwMode="auto">
          <a:xfrm>
            <a:off x="1083733" y="7606453"/>
            <a:ext cx="2926080" cy="486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2560" dirty="0">
                <a:latin typeface="Gill Sans MT" panose="020B0502020104020203" pitchFamily="34" charset="77"/>
              </a:rPr>
              <a:t>Original Points</a:t>
            </a:r>
          </a:p>
        </p:txBody>
      </p:sp>
      <p:sp>
        <p:nvSpPr>
          <p:cNvPr id="1612807" name="Rectangle 7"/>
          <p:cNvSpPr>
            <a:spLocks noChangeArrowheads="1"/>
          </p:cNvSpPr>
          <p:nvPr/>
        </p:nvSpPr>
        <p:spPr bwMode="auto">
          <a:xfrm>
            <a:off x="7901621" y="7534205"/>
            <a:ext cx="3020379" cy="486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50000"/>
              </a:spcBef>
            </a:pPr>
            <a:r>
              <a:rPr lang="en-US" sz="2560" dirty="0">
                <a:latin typeface="Gill Sans MT" panose="020B0502020104020203" pitchFamily="34" charset="77"/>
              </a:rPr>
              <a:t>K-means (3 Clusters)</a:t>
            </a:r>
          </a:p>
        </p:txBody>
      </p:sp>
      <p:pic>
        <p:nvPicPr>
          <p:cNvPr id="3" name="Picture 2" descr="A picture containing colorfulness, screenshot&#10;&#10;Description automatically generated">
            <a:extLst>
              <a:ext uri="{FF2B5EF4-FFF2-40B4-BE49-F238E27FC236}">
                <a16:creationId xmlns:a16="http://schemas.microsoft.com/office/drawing/2014/main" id="{B725C5BF-1FB0-CB4B-8039-AFC43C8071B3}"/>
              </a:ext>
            </a:extLst>
          </p:cNvPr>
          <p:cNvPicPr>
            <a:picLocks noChangeAspect="1"/>
          </p:cNvPicPr>
          <p:nvPr/>
        </p:nvPicPr>
        <p:blipFill>
          <a:blip r:embed="rId2"/>
          <a:stretch>
            <a:fillRect/>
          </a:stretch>
        </p:blipFill>
        <p:spPr>
          <a:xfrm>
            <a:off x="25400" y="2600959"/>
            <a:ext cx="6387254" cy="4790441"/>
          </a:xfrm>
          <a:prstGeom prst="rect">
            <a:avLst/>
          </a:prstGeom>
        </p:spPr>
      </p:pic>
      <p:pic>
        <p:nvPicPr>
          <p:cNvPr id="5" name="Picture 4" descr="A picture containing colorfulness, pink, lilac, purple&#10;&#10;Description automatically generated">
            <a:extLst>
              <a:ext uri="{FF2B5EF4-FFF2-40B4-BE49-F238E27FC236}">
                <a16:creationId xmlns:a16="http://schemas.microsoft.com/office/drawing/2014/main" id="{75F31675-B7DC-FB4F-9F6A-CB3DCA9680A1}"/>
              </a:ext>
            </a:extLst>
          </p:cNvPr>
          <p:cNvPicPr>
            <a:picLocks noChangeAspect="1"/>
          </p:cNvPicPr>
          <p:nvPr/>
        </p:nvPicPr>
        <p:blipFill>
          <a:blip r:embed="rId3"/>
          <a:stretch>
            <a:fillRect/>
          </a:stretch>
        </p:blipFill>
        <p:spPr>
          <a:xfrm>
            <a:off x="6592144" y="2600958"/>
            <a:ext cx="6387256" cy="4790442"/>
          </a:xfrm>
          <a:prstGeom prst="rect">
            <a:avLst/>
          </a:prstGeom>
        </p:spPr>
      </p:pic>
    </p:spTree>
    <p:extLst>
      <p:ext uri="{BB962C8B-B14F-4D97-AF65-F5344CB8AC3E}">
        <p14:creationId xmlns:p14="http://schemas.microsoft.com/office/powerpoint/2010/main" val="346892951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61280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12807" grpId="0" autoUpdateAnimBg="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4850" name="Rectangle 2"/>
          <p:cNvSpPr>
            <a:spLocks noGrp="1" noChangeArrowheads="1"/>
          </p:cNvSpPr>
          <p:nvPr>
            <p:ph type="title"/>
          </p:nvPr>
        </p:nvSpPr>
        <p:spPr>
          <a:xfrm>
            <a:off x="909886" y="417688"/>
            <a:ext cx="11855592" cy="1625600"/>
          </a:xfrm>
        </p:spPr>
        <p:txBody>
          <a:bodyPr>
            <a:noAutofit/>
          </a:bodyPr>
          <a:lstStyle/>
          <a:p>
            <a:r>
              <a:rPr lang="en-US" sz="4200" dirty="0"/>
              <a:t>Limitations of K-means: </a:t>
            </a:r>
            <a:br>
              <a:rPr lang="en-US" sz="4200" dirty="0"/>
            </a:br>
            <a:r>
              <a:rPr lang="en-US" sz="4200" dirty="0"/>
              <a:t>Non-globular Shapes</a:t>
            </a:r>
          </a:p>
        </p:txBody>
      </p:sp>
      <p:sp>
        <p:nvSpPr>
          <p:cNvPr id="1614851" name="Rectangle 3"/>
          <p:cNvSpPr>
            <a:spLocks noGrp="1" noChangeArrowheads="1"/>
          </p:cNvSpPr>
          <p:nvPr>
            <p:ph idx="1"/>
          </p:nvPr>
        </p:nvSpPr>
        <p:spPr>
          <a:xfrm>
            <a:off x="909885" y="2585156"/>
            <a:ext cx="11379200" cy="1388534"/>
          </a:xfrm>
        </p:spPr>
        <p:txBody>
          <a:bodyPr/>
          <a:lstStyle/>
          <a:p>
            <a:pPr marL="758601" indent="-758601">
              <a:lnSpc>
                <a:spcPct val="90000"/>
              </a:lnSpc>
              <a:spcBef>
                <a:spcPct val="20000"/>
              </a:spcBef>
              <a:buNone/>
            </a:pPr>
            <a:endParaRPr lang="en-US"/>
          </a:p>
          <a:p>
            <a:pPr marL="1408831" lvl="1" indent="-758601">
              <a:lnSpc>
                <a:spcPct val="90000"/>
              </a:lnSpc>
              <a:spcBef>
                <a:spcPct val="20000"/>
              </a:spcBef>
            </a:pPr>
            <a:endParaRPr lang="en-US"/>
          </a:p>
          <a:p>
            <a:pPr marL="1408831" lvl="1" indent="-758601">
              <a:lnSpc>
                <a:spcPct val="90000"/>
              </a:lnSpc>
              <a:spcBef>
                <a:spcPct val="20000"/>
              </a:spcBef>
            </a:pPr>
            <a:endParaRPr lang="en-US" sz="2844"/>
          </a:p>
          <a:p>
            <a:pPr marL="1408831" lvl="1" indent="-758601">
              <a:lnSpc>
                <a:spcPct val="90000"/>
              </a:lnSpc>
              <a:spcBef>
                <a:spcPct val="20000"/>
              </a:spcBef>
              <a:buNone/>
            </a:pPr>
            <a:endParaRPr lang="en-US" sz="2844"/>
          </a:p>
        </p:txBody>
      </p:sp>
      <p:sp>
        <p:nvSpPr>
          <p:cNvPr id="1614852" name="Text Box 4"/>
          <p:cNvSpPr txBox="1">
            <a:spLocks noChangeArrowheads="1"/>
          </p:cNvSpPr>
          <p:nvPr/>
        </p:nvSpPr>
        <p:spPr bwMode="auto">
          <a:xfrm>
            <a:off x="1625600" y="7895449"/>
            <a:ext cx="2926080" cy="486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2560" dirty="0">
                <a:latin typeface="Gill Sans MT" panose="020B0502020104020203" pitchFamily="34" charset="77"/>
              </a:rPr>
              <a:t>Original Points</a:t>
            </a:r>
          </a:p>
        </p:txBody>
      </p:sp>
      <p:sp>
        <p:nvSpPr>
          <p:cNvPr id="1614855" name="Rectangle 7"/>
          <p:cNvSpPr>
            <a:spLocks noChangeArrowheads="1"/>
          </p:cNvSpPr>
          <p:nvPr/>
        </p:nvSpPr>
        <p:spPr bwMode="auto">
          <a:xfrm>
            <a:off x="8206421" y="7931573"/>
            <a:ext cx="3020379" cy="486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50000"/>
              </a:spcBef>
            </a:pPr>
            <a:r>
              <a:rPr lang="en-US" sz="2560" dirty="0">
                <a:latin typeface="Gill Sans MT" panose="020B0502020104020203" pitchFamily="34" charset="77"/>
              </a:rPr>
              <a:t>K-means (2 Clusters)</a:t>
            </a:r>
          </a:p>
        </p:txBody>
      </p:sp>
      <p:pic>
        <p:nvPicPr>
          <p:cNvPr id="3" name="Picture 2">
            <a:extLst>
              <a:ext uri="{FF2B5EF4-FFF2-40B4-BE49-F238E27FC236}">
                <a16:creationId xmlns:a16="http://schemas.microsoft.com/office/drawing/2014/main" id="{D13D4578-5C50-8644-A70E-2E060A9A77B8}"/>
              </a:ext>
            </a:extLst>
          </p:cNvPr>
          <p:cNvPicPr>
            <a:picLocks noChangeAspect="1"/>
          </p:cNvPicPr>
          <p:nvPr/>
        </p:nvPicPr>
        <p:blipFill>
          <a:blip r:embed="rId2"/>
          <a:stretch>
            <a:fillRect/>
          </a:stretch>
        </p:blipFill>
        <p:spPr>
          <a:xfrm>
            <a:off x="6556353" y="3116440"/>
            <a:ext cx="6215475" cy="4661606"/>
          </a:xfrm>
          <a:prstGeom prst="rect">
            <a:avLst/>
          </a:prstGeom>
        </p:spPr>
      </p:pic>
      <p:pic>
        <p:nvPicPr>
          <p:cNvPr id="5" name="Picture 4">
            <a:extLst>
              <a:ext uri="{FF2B5EF4-FFF2-40B4-BE49-F238E27FC236}">
                <a16:creationId xmlns:a16="http://schemas.microsoft.com/office/drawing/2014/main" id="{3D65C271-52E2-994F-AA2D-F6AAE07ED127}"/>
              </a:ext>
            </a:extLst>
          </p:cNvPr>
          <p:cNvPicPr>
            <a:picLocks noChangeAspect="1"/>
          </p:cNvPicPr>
          <p:nvPr/>
        </p:nvPicPr>
        <p:blipFill>
          <a:blip r:embed="rId3"/>
          <a:stretch>
            <a:fillRect/>
          </a:stretch>
        </p:blipFill>
        <p:spPr>
          <a:xfrm>
            <a:off x="124179" y="3116440"/>
            <a:ext cx="6225821" cy="4669366"/>
          </a:xfrm>
          <a:prstGeom prst="rect">
            <a:avLst/>
          </a:prstGeom>
        </p:spPr>
      </p:pic>
    </p:spTree>
    <p:extLst>
      <p:ext uri="{BB962C8B-B14F-4D97-AF65-F5344CB8AC3E}">
        <p14:creationId xmlns:p14="http://schemas.microsoft.com/office/powerpoint/2010/main" val="28389199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6148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14855" grpId="0" autoUpdateAnimBg="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400539" y="5105400"/>
            <a:ext cx="10535768" cy="4216026"/>
          </a:xfrm>
          <a:prstGeom prst="rect">
            <a:avLst/>
          </a:prstGeom>
          <a:noFill/>
        </p:spPr>
        <p:txBody>
          <a:bodyPr wrap="none" rtlCol="0">
            <a:spAutoFit/>
          </a:bodyPr>
          <a:lstStyle/>
          <a:p>
            <a:pPr algn="ctr" fontAlgn="base">
              <a:spcBef>
                <a:spcPct val="0"/>
              </a:spcBef>
              <a:spcAft>
                <a:spcPct val="0"/>
              </a:spcAft>
            </a:pPr>
            <a:endParaRPr lang="en-US" sz="5400" dirty="0">
              <a:solidFill>
                <a:srgbClr val="4472C4">
                  <a:lumMod val="50000"/>
                </a:srgbClr>
              </a:solidFill>
              <a:latin typeface="Gill Sans MT" panose="020B0502020104020203" pitchFamily="34" charset="77"/>
            </a:endParaRPr>
          </a:p>
          <a:p>
            <a:pPr algn="ctr" fontAlgn="base">
              <a:spcBef>
                <a:spcPct val="0"/>
              </a:spcBef>
              <a:spcAft>
                <a:spcPct val="0"/>
              </a:spcAft>
            </a:pPr>
            <a:endParaRPr lang="en-US" sz="5400" dirty="0">
              <a:solidFill>
                <a:srgbClr val="FF0000"/>
              </a:solidFill>
              <a:latin typeface="Gill Sans MT" panose="020B0502020104020203" pitchFamily="34" charset="77"/>
            </a:endParaRPr>
          </a:p>
          <a:p>
            <a:pPr algn="ctr" fontAlgn="base">
              <a:spcBef>
                <a:spcPct val="0"/>
              </a:spcBef>
              <a:spcAft>
                <a:spcPct val="0"/>
              </a:spcAft>
            </a:pPr>
            <a:r>
              <a:rPr lang="en-US" sz="3999" dirty="0">
                <a:solidFill>
                  <a:srgbClr val="4472C4">
                    <a:lumMod val="50000"/>
                  </a:srgbClr>
                </a:solidFill>
                <a:latin typeface="Gill Sans MT" panose="020B0502020104020203" pitchFamily="34" charset="77"/>
              </a:rPr>
              <a:t>w many many thanks to</a:t>
            </a:r>
          </a:p>
          <a:p>
            <a:pPr algn="ctr" fontAlgn="base">
              <a:spcBef>
                <a:spcPct val="0"/>
              </a:spcBef>
              <a:spcAft>
                <a:spcPct val="0"/>
              </a:spcAft>
            </a:pPr>
            <a:r>
              <a:rPr lang="en-US" sz="3999" dirty="0">
                <a:solidFill>
                  <a:srgbClr val="00B0F0"/>
                </a:solidFill>
                <a:latin typeface="Gill Sans MT" panose="020B0502020104020203" pitchFamily="34" charset="77"/>
              </a:rPr>
              <a:t>Ashwin Satyanarayana </a:t>
            </a:r>
          </a:p>
          <a:p>
            <a:pPr algn="ctr" fontAlgn="base">
              <a:spcBef>
                <a:spcPct val="0"/>
              </a:spcBef>
              <a:spcAft>
                <a:spcPct val="0"/>
              </a:spcAft>
            </a:pPr>
            <a:r>
              <a:rPr lang="en-US" sz="3999" dirty="0">
                <a:solidFill>
                  <a:srgbClr val="4472C4">
                    <a:lumMod val="50000"/>
                  </a:srgbClr>
                </a:solidFill>
                <a:latin typeface="Gill Sans MT" panose="020B0502020104020203" pitchFamily="34" charset="77"/>
              </a:rPr>
              <a:t>who has taught clustering in my class many times, </a:t>
            </a:r>
          </a:p>
          <a:p>
            <a:pPr algn="ctr" fontAlgn="base">
              <a:spcBef>
                <a:spcPct val="0"/>
              </a:spcBef>
              <a:spcAft>
                <a:spcPct val="0"/>
              </a:spcAft>
            </a:pPr>
            <a:r>
              <a:rPr lang="en-US" sz="3999" dirty="0">
                <a:solidFill>
                  <a:srgbClr val="4472C4">
                    <a:lumMod val="50000"/>
                  </a:srgbClr>
                </a:solidFill>
                <a:latin typeface="Gill Sans MT" panose="020B0502020104020203" pitchFamily="34" charset="77"/>
              </a:rPr>
              <a:t>and has drafted several of these slides!</a:t>
            </a:r>
          </a:p>
        </p:txBody>
      </p:sp>
      <p:sp>
        <p:nvSpPr>
          <p:cNvPr id="2" name="Title 1">
            <a:extLst>
              <a:ext uri="{FF2B5EF4-FFF2-40B4-BE49-F238E27FC236}">
                <a16:creationId xmlns:a16="http://schemas.microsoft.com/office/drawing/2014/main" id="{21A9BBB7-E46B-AF4B-9D43-D591C48EA92C}"/>
              </a:ext>
            </a:extLst>
          </p:cNvPr>
          <p:cNvSpPr>
            <a:spLocks noGrp="1"/>
          </p:cNvSpPr>
          <p:nvPr>
            <p:ph type="title"/>
          </p:nvPr>
        </p:nvSpPr>
        <p:spPr>
          <a:xfrm>
            <a:off x="2082800" y="762000"/>
            <a:ext cx="9171246" cy="4092388"/>
          </a:xfrm>
        </p:spPr>
        <p:txBody>
          <a:bodyPr>
            <a:normAutofit fontScale="90000"/>
          </a:bodyPr>
          <a:lstStyle/>
          <a:p>
            <a:pPr fontAlgn="base">
              <a:spcAft>
                <a:spcPct val="0"/>
              </a:spcAft>
            </a:pPr>
            <a:br>
              <a:rPr lang="en-US" sz="4000" dirty="0">
                <a:solidFill>
                  <a:srgbClr val="FF0000"/>
                </a:solidFill>
                <a:latin typeface="Gill Sans MT" panose="020B0502020104020203" pitchFamily="34" charset="77"/>
              </a:rPr>
            </a:br>
            <a:r>
              <a:rPr lang="en-US" sz="4000" dirty="0">
                <a:solidFill>
                  <a:schemeClr val="tx1"/>
                </a:solidFill>
                <a:latin typeface="Gill Sans MT" panose="020B0502020104020203" pitchFamily="34" charset="77"/>
              </a:rPr>
              <a:t>a quick dip into </a:t>
            </a:r>
            <a:br>
              <a:rPr lang="en-US" sz="4000" dirty="0">
                <a:solidFill>
                  <a:schemeClr val="tx1"/>
                </a:solidFill>
                <a:latin typeface="Gill Sans MT" panose="020B0502020104020203" pitchFamily="34" charset="77"/>
              </a:rPr>
            </a:br>
            <a:r>
              <a:rPr lang="en-US" sz="4000" dirty="0">
                <a:solidFill>
                  <a:schemeClr val="tx1"/>
                </a:solidFill>
                <a:latin typeface="Gill Sans MT" panose="020B0502020104020203" pitchFamily="34" charset="77"/>
              </a:rPr>
              <a:t>unsupervised learning: </a:t>
            </a:r>
            <a:br>
              <a:rPr lang="en-US" sz="4000" dirty="0">
                <a:solidFill>
                  <a:schemeClr val="tx1"/>
                </a:solidFill>
                <a:latin typeface="Gill Sans MT" panose="020B0502020104020203" pitchFamily="34" charset="77"/>
              </a:rPr>
            </a:br>
            <a:br>
              <a:rPr lang="en-US" sz="4000" dirty="0">
                <a:solidFill>
                  <a:schemeClr val="tx1"/>
                </a:solidFill>
                <a:latin typeface="Gill Sans MT" panose="020B0502020104020203" pitchFamily="34" charset="77"/>
              </a:rPr>
            </a:br>
            <a:r>
              <a:rPr lang="en-US" sz="4000" dirty="0">
                <a:solidFill>
                  <a:srgbClr val="FF0000"/>
                </a:solidFill>
                <a:latin typeface="Gill Sans MT" panose="020B0502020104020203" pitchFamily="34" charset="77"/>
              </a:rPr>
              <a:t>Clustering</a:t>
            </a:r>
            <a:br>
              <a:rPr lang="en-US" sz="4000" dirty="0">
                <a:solidFill>
                  <a:srgbClr val="FF0000"/>
                </a:solidFill>
                <a:latin typeface="Gill Sans MT" panose="020B0502020104020203" pitchFamily="34" charset="77"/>
              </a:rPr>
            </a:br>
            <a:r>
              <a:rPr lang="en-US" sz="4000" dirty="0">
                <a:solidFill>
                  <a:srgbClr val="FF0000"/>
                </a:solidFill>
                <a:latin typeface="Gill Sans MT" panose="020B0502020104020203" pitchFamily="34" charset="77"/>
              </a:rPr>
              <a:t>and </a:t>
            </a:r>
            <a:br>
              <a:rPr lang="en-US" sz="4000" dirty="0">
                <a:solidFill>
                  <a:srgbClr val="FF0000"/>
                </a:solidFill>
                <a:latin typeface="Gill Sans MT" panose="020B0502020104020203" pitchFamily="34" charset="77"/>
              </a:rPr>
            </a:br>
            <a:r>
              <a:rPr lang="en-US" sz="4000" dirty="0">
                <a:solidFill>
                  <a:srgbClr val="FF0000"/>
                </a:solidFill>
                <a:latin typeface="Gill Sans MT" panose="020B0502020104020203" pitchFamily="34" charset="77"/>
              </a:rPr>
              <a:t>K-Means</a:t>
            </a:r>
            <a:br>
              <a:rPr lang="en-US" sz="4000" dirty="0">
                <a:solidFill>
                  <a:schemeClr val="tx1"/>
                </a:solidFill>
                <a:latin typeface="Gill Sans MT" panose="020B0502020104020203" pitchFamily="34" charset="77"/>
              </a:rPr>
            </a:br>
            <a:endParaRPr lang="en-US" dirty="0">
              <a:solidFill>
                <a:schemeClr val="tx1"/>
              </a:solidFill>
            </a:endParaRPr>
          </a:p>
        </p:txBody>
      </p:sp>
    </p:spTree>
    <p:extLst>
      <p:ext uri="{BB962C8B-B14F-4D97-AF65-F5344CB8AC3E}">
        <p14:creationId xmlns:p14="http://schemas.microsoft.com/office/powerpoint/2010/main" val="12559859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D96A2F-6A38-5B43-B3BB-BE5ADD914376}"/>
              </a:ext>
            </a:extLst>
          </p:cNvPr>
          <p:cNvSpPr>
            <a:spLocks noGrp="1"/>
          </p:cNvSpPr>
          <p:nvPr>
            <p:ph type="title"/>
          </p:nvPr>
        </p:nvSpPr>
        <p:spPr>
          <a:xfrm>
            <a:off x="2235200" y="1905203"/>
            <a:ext cx="9018846" cy="5943194"/>
          </a:xfrm>
        </p:spPr>
        <p:txBody>
          <a:bodyPr>
            <a:normAutofit/>
          </a:bodyPr>
          <a:lstStyle/>
          <a:p>
            <a:r>
              <a:rPr lang="en-US" dirty="0"/>
              <a:t>other methods may</a:t>
            </a:r>
            <a:br>
              <a:rPr lang="en-US" dirty="0"/>
            </a:br>
            <a:r>
              <a:rPr lang="en-US" dirty="0"/>
              <a:t>help for those cases</a:t>
            </a:r>
            <a:br>
              <a:rPr lang="en-US" dirty="0"/>
            </a:br>
            <a:br>
              <a:rPr lang="en-US" dirty="0"/>
            </a:br>
            <a:r>
              <a:rPr lang="en-US" dirty="0">
                <a:hlinkClick r:id="rId2"/>
              </a:rPr>
              <a:t>https://scikit-learn.org/stable/modules/clustering.html</a:t>
            </a:r>
            <a:endParaRPr lang="en-US" dirty="0"/>
          </a:p>
        </p:txBody>
      </p:sp>
    </p:spTree>
    <p:extLst>
      <p:ext uri="{BB962C8B-B14F-4D97-AF65-F5344CB8AC3E}">
        <p14:creationId xmlns:p14="http://schemas.microsoft.com/office/powerpoint/2010/main" val="2148527885"/>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7400" y="2590800"/>
            <a:ext cx="10744200" cy="4038600"/>
          </a:xfrm>
        </p:spPr>
        <p:txBody>
          <a:bodyPr>
            <a:normAutofit/>
          </a:bodyPr>
          <a:lstStyle/>
          <a:p>
            <a:pPr algn="ctr"/>
            <a:r>
              <a:rPr lang="en-US" dirty="0"/>
              <a:t>Let’s play:</a:t>
            </a:r>
            <a:br>
              <a:rPr lang="en-US" dirty="0"/>
            </a:br>
            <a:br>
              <a:rPr lang="en-US" dirty="0"/>
            </a:br>
            <a:r>
              <a:rPr lang="en-US" dirty="0">
                <a:hlinkClick r:id="rId2"/>
              </a:rPr>
              <a:t>https://www.naftaliharris.com/blog/visualizing-k-means-clustering/</a:t>
            </a:r>
            <a:br>
              <a:rPr lang="en-US" dirty="0"/>
            </a:br>
            <a:endParaRPr lang="en-US" dirty="0"/>
          </a:p>
        </p:txBody>
      </p:sp>
    </p:spTree>
    <p:extLst>
      <p:ext uri="{BB962C8B-B14F-4D97-AF65-F5344CB8AC3E}">
        <p14:creationId xmlns:p14="http://schemas.microsoft.com/office/powerpoint/2010/main" val="1148929980"/>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0F09D2-9736-F547-AFF4-20FF7760863E}"/>
              </a:ext>
            </a:extLst>
          </p:cNvPr>
          <p:cNvSpPr>
            <a:spLocks noGrp="1"/>
          </p:cNvSpPr>
          <p:nvPr>
            <p:ph type="title"/>
          </p:nvPr>
        </p:nvSpPr>
        <p:spPr>
          <a:xfrm>
            <a:off x="2279996" y="914400"/>
            <a:ext cx="8444807" cy="1690624"/>
          </a:xfrm>
        </p:spPr>
        <p:txBody>
          <a:bodyPr/>
          <a:lstStyle/>
          <a:p>
            <a:r>
              <a:rPr lang="en-US" dirty="0"/>
              <a:t>THE elbow method</a:t>
            </a:r>
          </a:p>
        </p:txBody>
      </p:sp>
      <p:sp>
        <p:nvSpPr>
          <p:cNvPr id="3" name="Content Placeholder 2">
            <a:extLst>
              <a:ext uri="{FF2B5EF4-FFF2-40B4-BE49-F238E27FC236}">
                <a16:creationId xmlns:a16="http://schemas.microsoft.com/office/drawing/2014/main" id="{EA653D34-220C-B24D-9627-9227C5FD1418}"/>
              </a:ext>
            </a:extLst>
          </p:cNvPr>
          <p:cNvSpPr>
            <a:spLocks noGrp="1"/>
          </p:cNvSpPr>
          <p:nvPr>
            <p:ph idx="1"/>
          </p:nvPr>
        </p:nvSpPr>
        <p:spPr>
          <a:xfrm>
            <a:off x="1092200" y="3276600"/>
            <a:ext cx="11277600" cy="5392113"/>
          </a:xfrm>
        </p:spPr>
        <p:txBody>
          <a:bodyPr>
            <a:normAutofit/>
          </a:bodyPr>
          <a:lstStyle/>
          <a:p>
            <a:r>
              <a:rPr lang="en-US" sz="2800" dirty="0"/>
              <a:t>The elbow method is an empirical technique to find the optimal number of clusters for an algorithm like k-means.</a:t>
            </a:r>
          </a:p>
          <a:p>
            <a:r>
              <a:rPr lang="en-US" sz="2800" dirty="0"/>
              <a:t>The basic idea is to run the clustering scheme for many values of k and plot the inertia (the cost function).</a:t>
            </a:r>
          </a:p>
          <a:p>
            <a:r>
              <a:rPr lang="en-US" sz="2800" dirty="0"/>
              <a:t>Of course, the inertia decreases as k increases, but we can try to find the “elbow” of the curve, the point where there is the maximum change in slope (or the maximum decrease of inertia per unit increment in k). </a:t>
            </a:r>
          </a:p>
          <a:p>
            <a:r>
              <a:rPr lang="en-US" sz="2800" dirty="0"/>
              <a:t>The problem with the elbow method (and in general, the bane of clustering methods) is that if the assumptions on the clustering are not valid (for example, if you apply it to data where clusters exist but are not convex), </a:t>
            </a:r>
            <a:r>
              <a:rPr lang="en-US" sz="2800" dirty="0">
                <a:solidFill>
                  <a:srgbClr val="FF0000"/>
                </a:solidFill>
              </a:rPr>
              <a:t>results are meaningless</a:t>
            </a:r>
            <a:r>
              <a:rPr lang="en-US" sz="2800" dirty="0"/>
              <a:t>.</a:t>
            </a:r>
          </a:p>
        </p:txBody>
      </p:sp>
    </p:spTree>
    <p:extLst>
      <p:ext uri="{BB962C8B-B14F-4D97-AF65-F5344CB8AC3E}">
        <p14:creationId xmlns:p14="http://schemas.microsoft.com/office/powerpoint/2010/main" val="3329725505"/>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C63F93-741A-FB48-A6A2-D4C162A9251B}"/>
              </a:ext>
            </a:extLst>
          </p:cNvPr>
          <p:cNvSpPr>
            <a:spLocks noGrp="1"/>
          </p:cNvSpPr>
          <p:nvPr>
            <p:ph type="title"/>
          </p:nvPr>
        </p:nvSpPr>
        <p:spPr>
          <a:xfrm>
            <a:off x="2279996" y="1059236"/>
            <a:ext cx="8444807" cy="1690624"/>
          </a:xfrm>
        </p:spPr>
        <p:txBody>
          <a:bodyPr/>
          <a:lstStyle/>
          <a:p>
            <a:r>
              <a:rPr lang="en-US" dirty="0"/>
              <a:t>how does the elbow </a:t>
            </a:r>
            <a:br>
              <a:rPr lang="en-US" dirty="0"/>
            </a:br>
            <a:r>
              <a:rPr lang="en-US" dirty="0"/>
              <a:t>look like?</a:t>
            </a:r>
          </a:p>
        </p:txBody>
      </p:sp>
      <p:pic>
        <p:nvPicPr>
          <p:cNvPr id="5" name="Content Placeholder 4">
            <a:extLst>
              <a:ext uri="{FF2B5EF4-FFF2-40B4-BE49-F238E27FC236}">
                <a16:creationId xmlns:a16="http://schemas.microsoft.com/office/drawing/2014/main" id="{751FB5C1-9DA5-934D-A2BD-D9C9504FC8F5}"/>
              </a:ext>
            </a:extLst>
          </p:cNvPr>
          <p:cNvPicPr>
            <a:picLocks noGrp="1" noChangeAspect="1"/>
          </p:cNvPicPr>
          <p:nvPr>
            <p:ph idx="1"/>
          </p:nvPr>
        </p:nvPicPr>
        <p:blipFill>
          <a:blip r:embed="rId2"/>
          <a:stretch>
            <a:fillRect/>
          </a:stretch>
        </p:blipFill>
        <p:spPr>
          <a:xfrm>
            <a:off x="3302000" y="3352800"/>
            <a:ext cx="6781800" cy="5108889"/>
          </a:xfrm>
        </p:spPr>
      </p:pic>
    </p:spTree>
    <p:extLst>
      <p:ext uri="{BB962C8B-B14F-4D97-AF65-F5344CB8AC3E}">
        <p14:creationId xmlns:p14="http://schemas.microsoft.com/office/powerpoint/2010/main" val="26478980"/>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F29FF-E6E1-0B49-B0D1-8790F8D191DA}"/>
              </a:ext>
            </a:extLst>
          </p:cNvPr>
          <p:cNvSpPr>
            <a:spLocks noGrp="1"/>
          </p:cNvSpPr>
          <p:nvPr>
            <p:ph type="title"/>
          </p:nvPr>
        </p:nvSpPr>
        <p:spPr>
          <a:xfrm>
            <a:off x="2284154" y="762000"/>
            <a:ext cx="8444807" cy="1690624"/>
          </a:xfrm>
        </p:spPr>
        <p:txBody>
          <a:bodyPr/>
          <a:lstStyle/>
          <a:p>
            <a:r>
              <a:rPr lang="en-US" dirty="0"/>
              <a:t>density-based clustering</a:t>
            </a:r>
          </a:p>
        </p:txBody>
      </p:sp>
      <p:sp>
        <p:nvSpPr>
          <p:cNvPr id="3" name="Content Placeholder 2">
            <a:extLst>
              <a:ext uri="{FF2B5EF4-FFF2-40B4-BE49-F238E27FC236}">
                <a16:creationId xmlns:a16="http://schemas.microsoft.com/office/drawing/2014/main" id="{2B99376C-7164-6841-B3C2-221DB1C0A2C7}"/>
              </a:ext>
            </a:extLst>
          </p:cNvPr>
          <p:cNvSpPr>
            <a:spLocks noGrp="1"/>
          </p:cNvSpPr>
          <p:nvPr>
            <p:ph idx="1"/>
          </p:nvPr>
        </p:nvSpPr>
        <p:spPr>
          <a:xfrm>
            <a:off x="482600" y="3124200"/>
            <a:ext cx="12344400" cy="5544513"/>
          </a:xfrm>
        </p:spPr>
        <p:txBody>
          <a:bodyPr>
            <a:noAutofit/>
          </a:bodyPr>
          <a:lstStyle/>
          <a:p>
            <a:r>
              <a:rPr lang="en-US" sz="3100" dirty="0"/>
              <a:t>Density-based clustering algorithms like DBSCAN find clusters by identifying </a:t>
            </a:r>
            <a:r>
              <a:rPr lang="en-US" sz="3100" dirty="0">
                <a:solidFill>
                  <a:srgbClr val="FF0000"/>
                </a:solidFill>
              </a:rPr>
              <a:t>higher-density</a:t>
            </a:r>
            <a:r>
              <a:rPr lang="en-US" sz="3100" dirty="0"/>
              <a:t> areas in the data.</a:t>
            </a:r>
          </a:p>
          <a:p>
            <a:r>
              <a:rPr lang="en-US" sz="3100" dirty="0"/>
              <a:t>Because of this, they are </a:t>
            </a:r>
            <a:r>
              <a:rPr lang="en-US" sz="3100" dirty="0">
                <a:solidFill>
                  <a:srgbClr val="FF0000"/>
                </a:solidFill>
              </a:rPr>
              <a:t>ok with arbitrary shapes</a:t>
            </a:r>
            <a:r>
              <a:rPr lang="en-US" sz="3100" dirty="0"/>
              <a:t>, and they will automatically find the number of clusters for us.</a:t>
            </a:r>
          </a:p>
          <a:p>
            <a:r>
              <a:rPr lang="en-US" sz="3100" dirty="0"/>
              <a:t>This sounds amazing, but remember, there is no free lunch, not even free cold brew (other than at CCA).</a:t>
            </a:r>
          </a:p>
          <a:p>
            <a:r>
              <a:rPr lang="en-US" sz="3100" dirty="0"/>
              <a:t>The way DBSCAN operates is regulated by hyperparameters: the </a:t>
            </a:r>
            <a:r>
              <a:rPr lang="en-US" sz="3100" dirty="0">
                <a:solidFill>
                  <a:srgbClr val="FF0000"/>
                </a:solidFill>
              </a:rPr>
              <a:t>proximity threshold 𝜖, </a:t>
            </a:r>
            <a:r>
              <a:rPr lang="en-US" sz="3100" dirty="0"/>
              <a:t>which characterizes the density of clusters, and the minimum number of samples in a cluster.</a:t>
            </a:r>
          </a:p>
          <a:p>
            <a:r>
              <a:rPr lang="en-US" sz="3100" dirty="0"/>
              <a:t>Finding the optimal 𝜖 is not easy (just like the optimal k in k means!) because </a:t>
            </a:r>
            <a:r>
              <a:rPr lang="en-US" sz="3100" dirty="0">
                <a:solidFill>
                  <a:srgbClr val="FF0000"/>
                </a:solidFill>
              </a:rPr>
              <a:t>we can’t easily tune hyperparameters in unsupervised algorithms.</a:t>
            </a:r>
          </a:p>
        </p:txBody>
      </p:sp>
    </p:spTree>
    <p:extLst>
      <p:ext uri="{BB962C8B-B14F-4D97-AF65-F5344CB8AC3E}">
        <p14:creationId xmlns:p14="http://schemas.microsoft.com/office/powerpoint/2010/main" val="52506633"/>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1117A2-720B-0549-B3F3-DBFD767AF241}"/>
              </a:ext>
            </a:extLst>
          </p:cNvPr>
          <p:cNvSpPr>
            <a:spLocks noGrp="1"/>
          </p:cNvSpPr>
          <p:nvPr>
            <p:ph type="title"/>
          </p:nvPr>
        </p:nvSpPr>
        <p:spPr>
          <a:xfrm>
            <a:off x="2279996" y="734661"/>
            <a:ext cx="8444807" cy="1690624"/>
          </a:xfrm>
        </p:spPr>
        <p:txBody>
          <a:bodyPr/>
          <a:lstStyle/>
          <a:p>
            <a:r>
              <a:rPr lang="en-US" dirty="0"/>
              <a:t>DBSCAN pseudocode</a:t>
            </a:r>
          </a:p>
        </p:txBody>
      </p:sp>
      <p:pic>
        <p:nvPicPr>
          <p:cNvPr id="5" name="Content Placeholder 4">
            <a:extLst>
              <a:ext uri="{FF2B5EF4-FFF2-40B4-BE49-F238E27FC236}">
                <a16:creationId xmlns:a16="http://schemas.microsoft.com/office/drawing/2014/main" id="{26982215-7159-984D-918F-0A5A79807A83}"/>
              </a:ext>
            </a:extLst>
          </p:cNvPr>
          <p:cNvPicPr>
            <a:picLocks noGrp="1" noChangeAspect="1"/>
          </p:cNvPicPr>
          <p:nvPr>
            <p:ph idx="1"/>
          </p:nvPr>
        </p:nvPicPr>
        <p:blipFill>
          <a:blip r:embed="rId2"/>
          <a:stretch>
            <a:fillRect/>
          </a:stretch>
        </p:blipFill>
        <p:spPr>
          <a:xfrm>
            <a:off x="1498333" y="2971800"/>
            <a:ext cx="9913122" cy="4419600"/>
          </a:xfrm>
        </p:spPr>
      </p:pic>
      <p:sp>
        <p:nvSpPr>
          <p:cNvPr id="6" name="TextBox 5">
            <a:extLst>
              <a:ext uri="{FF2B5EF4-FFF2-40B4-BE49-F238E27FC236}">
                <a16:creationId xmlns:a16="http://schemas.microsoft.com/office/drawing/2014/main" id="{62D8B2F2-1E55-1544-92AA-37931FB2B69D}"/>
              </a:ext>
            </a:extLst>
          </p:cNvPr>
          <p:cNvSpPr txBox="1"/>
          <p:nvPr/>
        </p:nvSpPr>
        <p:spPr>
          <a:xfrm>
            <a:off x="816832" y="7924800"/>
            <a:ext cx="11171968" cy="1077218"/>
          </a:xfrm>
          <a:prstGeom prst="rect">
            <a:avLst/>
          </a:prstGeom>
          <a:noFill/>
        </p:spPr>
        <p:txBody>
          <a:bodyPr wrap="none" rtlCol="0">
            <a:spAutoFit/>
          </a:bodyPr>
          <a:lstStyle/>
          <a:p>
            <a:r>
              <a:rPr lang="en-US" dirty="0">
                <a:latin typeface="+mj-lt"/>
              </a:rPr>
              <a:t>On the bright side, DBSCAN is quite useful to find outliers; it will </a:t>
            </a:r>
          </a:p>
          <a:p>
            <a:r>
              <a:rPr lang="en-US" dirty="0">
                <a:latin typeface="+mj-lt"/>
              </a:rPr>
              <a:t>categorize samples as “core”, “edge”, and “other”.</a:t>
            </a:r>
          </a:p>
        </p:txBody>
      </p:sp>
    </p:spTree>
    <p:extLst>
      <p:ext uri="{BB962C8B-B14F-4D97-AF65-F5344CB8AC3E}">
        <p14:creationId xmlns:p14="http://schemas.microsoft.com/office/powerpoint/2010/main" val="2239365428"/>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11D10-855D-CB47-8E6A-31BF324295E7}"/>
              </a:ext>
            </a:extLst>
          </p:cNvPr>
          <p:cNvSpPr>
            <a:spLocks noGrp="1"/>
          </p:cNvSpPr>
          <p:nvPr>
            <p:ph type="title"/>
          </p:nvPr>
        </p:nvSpPr>
        <p:spPr>
          <a:xfrm>
            <a:off x="2279996" y="609600"/>
            <a:ext cx="8444807" cy="1690624"/>
          </a:xfrm>
        </p:spPr>
        <p:txBody>
          <a:bodyPr/>
          <a:lstStyle/>
          <a:p>
            <a:r>
              <a:rPr lang="en-US" dirty="0" err="1"/>
              <a:t>dbscan</a:t>
            </a:r>
            <a:r>
              <a:rPr lang="en-US" dirty="0"/>
              <a:t> for smiley face</a:t>
            </a:r>
            <a:br>
              <a:rPr lang="en-US" dirty="0"/>
            </a:br>
            <a:r>
              <a:rPr lang="en-US" dirty="0"/>
              <a:t>and different values of 𝜖 </a:t>
            </a:r>
          </a:p>
        </p:txBody>
      </p:sp>
      <p:pic>
        <p:nvPicPr>
          <p:cNvPr id="5" name="Content Placeholder 4">
            <a:extLst>
              <a:ext uri="{FF2B5EF4-FFF2-40B4-BE49-F238E27FC236}">
                <a16:creationId xmlns:a16="http://schemas.microsoft.com/office/drawing/2014/main" id="{410848D6-069A-9645-81A5-B4F0FF84A0AB}"/>
              </a:ext>
            </a:extLst>
          </p:cNvPr>
          <p:cNvPicPr>
            <a:picLocks noGrp="1" noChangeAspect="1"/>
          </p:cNvPicPr>
          <p:nvPr>
            <p:ph idx="1"/>
          </p:nvPr>
        </p:nvPicPr>
        <p:blipFill>
          <a:blip r:embed="rId2"/>
          <a:stretch>
            <a:fillRect/>
          </a:stretch>
        </p:blipFill>
        <p:spPr>
          <a:xfrm>
            <a:off x="2616200" y="2514600"/>
            <a:ext cx="7924800" cy="6934201"/>
          </a:xfrm>
        </p:spPr>
      </p:pic>
    </p:spTree>
    <p:extLst>
      <p:ext uri="{BB962C8B-B14F-4D97-AF65-F5344CB8AC3E}">
        <p14:creationId xmlns:p14="http://schemas.microsoft.com/office/powerpoint/2010/main" val="4187312647"/>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C3ED5B-3DE0-9544-8270-2700C86B045C}"/>
              </a:ext>
            </a:extLst>
          </p:cNvPr>
          <p:cNvSpPr>
            <a:spLocks noGrp="1"/>
          </p:cNvSpPr>
          <p:nvPr>
            <p:ph type="title"/>
          </p:nvPr>
        </p:nvSpPr>
        <p:spPr>
          <a:xfrm>
            <a:off x="2463800" y="685800"/>
            <a:ext cx="8444807" cy="1690624"/>
          </a:xfrm>
        </p:spPr>
        <p:txBody>
          <a:bodyPr/>
          <a:lstStyle/>
          <a:p>
            <a:r>
              <a:rPr lang="en-US" dirty="0"/>
              <a:t>generative models</a:t>
            </a:r>
          </a:p>
        </p:txBody>
      </p:sp>
      <p:sp>
        <p:nvSpPr>
          <p:cNvPr id="3" name="Content Placeholder 2">
            <a:extLst>
              <a:ext uri="{FF2B5EF4-FFF2-40B4-BE49-F238E27FC236}">
                <a16:creationId xmlns:a16="http://schemas.microsoft.com/office/drawing/2014/main" id="{87FFE4C0-DB34-6647-BECD-6B36CC2487F7}"/>
              </a:ext>
            </a:extLst>
          </p:cNvPr>
          <p:cNvSpPr>
            <a:spLocks noGrp="1"/>
          </p:cNvSpPr>
          <p:nvPr>
            <p:ph idx="1"/>
          </p:nvPr>
        </p:nvSpPr>
        <p:spPr>
          <a:xfrm>
            <a:off x="711200" y="3048000"/>
            <a:ext cx="11658599" cy="6019800"/>
          </a:xfrm>
        </p:spPr>
        <p:txBody>
          <a:bodyPr>
            <a:noAutofit/>
          </a:bodyPr>
          <a:lstStyle/>
          <a:p>
            <a:r>
              <a:rPr lang="en-US" sz="3400" dirty="0"/>
              <a:t>Generative models are a very powerful class of models that use a mathematical model to </a:t>
            </a:r>
            <a:r>
              <a:rPr lang="en-US" sz="3400" dirty="0">
                <a:solidFill>
                  <a:srgbClr val="FF0000"/>
                </a:solidFill>
              </a:rPr>
              <a:t>learn the distribution from which our samples are drawn.</a:t>
            </a:r>
          </a:p>
          <a:p>
            <a:r>
              <a:rPr lang="en-US" sz="3400" dirty="0"/>
              <a:t>Of course, there is no guarantee that they learn the ”true” distribution: this depends greatly on the framework used and on the </a:t>
            </a:r>
            <a:r>
              <a:rPr lang="en-US" sz="3400" dirty="0" err="1"/>
              <a:t>characterstics</a:t>
            </a:r>
            <a:r>
              <a:rPr lang="en-US" sz="3400" dirty="0"/>
              <a:t> of the data (we can think of data as a learning set, but we don’t learn a property for each object, we learn their global properties).</a:t>
            </a:r>
          </a:p>
          <a:p>
            <a:r>
              <a:rPr lang="en-US" sz="3400" dirty="0"/>
              <a:t>This matters because we can then </a:t>
            </a:r>
            <a:r>
              <a:rPr lang="en-US" sz="3400" dirty="0">
                <a:solidFill>
                  <a:srgbClr val="FF0000"/>
                </a:solidFill>
              </a:rPr>
              <a:t>sample from that learned distribution, generating new samples </a:t>
            </a:r>
            <a:r>
              <a:rPr lang="en-US" sz="3400" dirty="0">
                <a:solidFill>
                  <a:schemeClr val="tx1"/>
                </a:solidFill>
              </a:rPr>
              <a:t>that are similar to the ones we have.</a:t>
            </a:r>
          </a:p>
        </p:txBody>
      </p:sp>
    </p:spTree>
    <p:extLst>
      <p:ext uri="{BB962C8B-B14F-4D97-AF65-F5344CB8AC3E}">
        <p14:creationId xmlns:p14="http://schemas.microsoft.com/office/powerpoint/2010/main" val="3444704020"/>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A4C8B-C695-F94C-969B-6A33985099B3}"/>
              </a:ext>
            </a:extLst>
          </p:cNvPr>
          <p:cNvSpPr>
            <a:spLocks noGrp="1"/>
          </p:cNvSpPr>
          <p:nvPr>
            <p:ph type="title"/>
          </p:nvPr>
        </p:nvSpPr>
        <p:spPr>
          <a:xfrm>
            <a:off x="2324793" y="609600"/>
            <a:ext cx="8444807" cy="1690624"/>
          </a:xfrm>
        </p:spPr>
        <p:txBody>
          <a:bodyPr/>
          <a:lstStyle/>
          <a:p>
            <a:r>
              <a:rPr lang="en-US" dirty="0"/>
              <a:t>gaussian mixture models</a:t>
            </a:r>
          </a:p>
        </p:txBody>
      </p:sp>
      <p:sp>
        <p:nvSpPr>
          <p:cNvPr id="3" name="Content Placeholder 2">
            <a:extLst>
              <a:ext uri="{FF2B5EF4-FFF2-40B4-BE49-F238E27FC236}">
                <a16:creationId xmlns:a16="http://schemas.microsoft.com/office/drawing/2014/main" id="{21C87B95-7938-7545-855A-B0C3CEE000BC}"/>
              </a:ext>
            </a:extLst>
          </p:cNvPr>
          <p:cNvSpPr>
            <a:spLocks noGrp="1"/>
          </p:cNvSpPr>
          <p:nvPr>
            <p:ph idx="1"/>
          </p:nvPr>
        </p:nvSpPr>
        <p:spPr>
          <a:xfrm>
            <a:off x="1125641" y="2819400"/>
            <a:ext cx="10753517" cy="6019800"/>
          </a:xfrm>
        </p:spPr>
        <p:txBody>
          <a:bodyPr>
            <a:normAutofit/>
          </a:bodyPr>
          <a:lstStyle/>
          <a:p>
            <a:r>
              <a:rPr lang="en-US" sz="3600" dirty="0"/>
              <a:t>Gaussian Mixture Models are among the simplest generative models; often quoted as a clustering method, but they are much more than that!</a:t>
            </a:r>
          </a:p>
          <a:p>
            <a:r>
              <a:rPr lang="en-US" sz="3600" dirty="0"/>
              <a:t>They attempt to describe the data as a </a:t>
            </a:r>
            <a:r>
              <a:rPr lang="en-US" sz="3600" dirty="0">
                <a:solidFill>
                  <a:srgbClr val="FF0000"/>
                </a:solidFill>
              </a:rPr>
              <a:t>superposition of Gaussian distributions</a:t>
            </a:r>
            <a:r>
              <a:rPr lang="en-US" sz="3600" dirty="0"/>
              <a:t> and to learn the </a:t>
            </a:r>
            <a:r>
              <a:rPr lang="en-US" sz="3600" dirty="0">
                <a:solidFill>
                  <a:srgbClr val="FF0000"/>
                </a:solidFill>
              </a:rPr>
              <a:t>mean</a:t>
            </a:r>
            <a:r>
              <a:rPr lang="en-US" sz="3600" dirty="0"/>
              <a:t> and </a:t>
            </a:r>
            <a:r>
              <a:rPr lang="en-US" sz="3600" dirty="0">
                <a:solidFill>
                  <a:srgbClr val="FF0000"/>
                </a:solidFill>
              </a:rPr>
              <a:t>covariances</a:t>
            </a:r>
            <a:r>
              <a:rPr lang="en-US" sz="3600" dirty="0"/>
              <a:t> of those.</a:t>
            </a:r>
          </a:p>
          <a:p>
            <a:r>
              <a:rPr lang="en-US" sz="3600" dirty="0"/>
              <a:t>Gaussian Mixtures are still </a:t>
            </a:r>
            <a:r>
              <a:rPr lang="en-US" sz="3600" dirty="0">
                <a:solidFill>
                  <a:srgbClr val="FF0000"/>
                </a:solidFill>
              </a:rPr>
              <a:t>convex,</a:t>
            </a:r>
            <a:r>
              <a:rPr lang="en-US" sz="3600" dirty="0"/>
              <a:t> but compared to k-means, can learn clusters that are of </a:t>
            </a:r>
            <a:r>
              <a:rPr lang="en-US" sz="3600" dirty="0">
                <a:solidFill>
                  <a:srgbClr val="FF0000"/>
                </a:solidFill>
              </a:rPr>
              <a:t>different sizes</a:t>
            </a:r>
            <a:r>
              <a:rPr lang="en-US" sz="3600" dirty="0"/>
              <a:t>, </a:t>
            </a:r>
            <a:r>
              <a:rPr lang="en-US" sz="3600" dirty="0">
                <a:solidFill>
                  <a:srgbClr val="FF0000"/>
                </a:solidFill>
              </a:rPr>
              <a:t>elongated,</a:t>
            </a:r>
            <a:r>
              <a:rPr lang="en-US" sz="3600" dirty="0"/>
              <a:t> not just globular, and </a:t>
            </a:r>
            <a:r>
              <a:rPr lang="en-US" sz="3600" dirty="0">
                <a:solidFill>
                  <a:srgbClr val="FF0000"/>
                </a:solidFill>
              </a:rPr>
              <a:t>rotated</a:t>
            </a:r>
            <a:r>
              <a:rPr lang="en-US" sz="3600" dirty="0"/>
              <a:t> with respect to the axes (the features).</a:t>
            </a:r>
          </a:p>
        </p:txBody>
      </p:sp>
    </p:spTree>
    <p:extLst>
      <p:ext uri="{BB962C8B-B14F-4D97-AF65-F5344CB8AC3E}">
        <p14:creationId xmlns:p14="http://schemas.microsoft.com/office/powerpoint/2010/main" val="1148406820"/>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A4C8B-C695-F94C-969B-6A33985099B3}"/>
              </a:ext>
            </a:extLst>
          </p:cNvPr>
          <p:cNvSpPr>
            <a:spLocks noGrp="1"/>
          </p:cNvSpPr>
          <p:nvPr>
            <p:ph type="title"/>
          </p:nvPr>
        </p:nvSpPr>
        <p:spPr>
          <a:xfrm>
            <a:off x="2324793" y="609600"/>
            <a:ext cx="8444807" cy="1690624"/>
          </a:xfrm>
        </p:spPr>
        <p:txBody>
          <a:bodyPr/>
          <a:lstStyle/>
          <a:p>
            <a:r>
              <a:rPr lang="en-US" dirty="0"/>
              <a:t>gaussian mixture models</a:t>
            </a:r>
          </a:p>
        </p:txBody>
      </p:sp>
      <p:sp>
        <p:nvSpPr>
          <p:cNvPr id="3" name="Content Placeholder 2">
            <a:extLst>
              <a:ext uri="{FF2B5EF4-FFF2-40B4-BE49-F238E27FC236}">
                <a16:creationId xmlns:a16="http://schemas.microsoft.com/office/drawing/2014/main" id="{21C87B95-7938-7545-855A-B0C3CEE000BC}"/>
              </a:ext>
            </a:extLst>
          </p:cNvPr>
          <p:cNvSpPr>
            <a:spLocks noGrp="1"/>
          </p:cNvSpPr>
          <p:nvPr>
            <p:ph idx="1"/>
          </p:nvPr>
        </p:nvSpPr>
        <p:spPr>
          <a:xfrm>
            <a:off x="1125641" y="2819400"/>
            <a:ext cx="10753517" cy="6019800"/>
          </a:xfrm>
        </p:spPr>
        <p:txBody>
          <a:bodyPr>
            <a:normAutofit/>
          </a:bodyPr>
          <a:lstStyle/>
          <a:p>
            <a:r>
              <a:rPr lang="en-US" sz="3600" dirty="0"/>
              <a:t>They afford us a probabilistic interpretation, so they provide not just a clustering assignment, but the </a:t>
            </a:r>
            <a:r>
              <a:rPr lang="en-US" sz="3600" dirty="0">
                <a:solidFill>
                  <a:srgbClr val="FF0000"/>
                </a:solidFill>
              </a:rPr>
              <a:t>probability</a:t>
            </a:r>
            <a:r>
              <a:rPr lang="en-US" sz="3600" dirty="0"/>
              <a:t> that each sample belongs to each cluster.</a:t>
            </a:r>
          </a:p>
          <a:p>
            <a:r>
              <a:rPr lang="en-US" sz="3600" dirty="0"/>
              <a:t> This is great: we have an assessment of </a:t>
            </a:r>
            <a:r>
              <a:rPr lang="en-US" sz="3600" dirty="0">
                <a:solidFill>
                  <a:srgbClr val="FF0000"/>
                </a:solidFill>
              </a:rPr>
              <a:t>the confidence </a:t>
            </a:r>
            <a:r>
              <a:rPr lang="en-US" sz="3600" dirty="0"/>
              <a:t>of our clustering assignment.</a:t>
            </a:r>
          </a:p>
          <a:p>
            <a:r>
              <a:rPr lang="en-US" sz="3600" dirty="0"/>
              <a:t>We can also use criteria like the BIC (Bayesian Information Criterion) to derive the </a:t>
            </a:r>
            <a:r>
              <a:rPr lang="en-US" sz="3600" dirty="0">
                <a:solidFill>
                  <a:srgbClr val="FF0000"/>
                </a:solidFill>
              </a:rPr>
              <a:t>optimal number of Gaussian components </a:t>
            </a:r>
            <a:r>
              <a:rPr lang="en-US" sz="3600" dirty="0"/>
              <a:t>in our data (note that this is not the same as the number of clusters in the data!)</a:t>
            </a:r>
          </a:p>
        </p:txBody>
      </p:sp>
    </p:spTree>
    <p:extLst>
      <p:ext uri="{BB962C8B-B14F-4D97-AF65-F5344CB8AC3E}">
        <p14:creationId xmlns:p14="http://schemas.microsoft.com/office/powerpoint/2010/main" val="1672473367"/>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A4CBD-7F9C-8A40-991D-69A8750EFA89}"/>
              </a:ext>
            </a:extLst>
          </p:cNvPr>
          <p:cNvSpPr>
            <a:spLocks noGrp="1"/>
          </p:cNvSpPr>
          <p:nvPr>
            <p:ph type="title"/>
          </p:nvPr>
        </p:nvSpPr>
        <p:spPr>
          <a:xfrm>
            <a:off x="1137920" y="609600"/>
            <a:ext cx="10728960" cy="1170432"/>
          </a:xfrm>
        </p:spPr>
        <p:txBody>
          <a:bodyPr vert="horz" lIns="130048" tIns="65024" rIns="130048" bIns="65024" rtlCol="0" anchor="ctr">
            <a:normAutofit/>
          </a:bodyPr>
          <a:lstStyle/>
          <a:p>
            <a:r>
              <a:rPr lang="en-US" sz="4409" dirty="0">
                <a:solidFill>
                  <a:schemeClr val="tx1"/>
                </a:solidFill>
              </a:rPr>
              <a:t>Clustering in Today’s world</a:t>
            </a:r>
          </a:p>
        </p:txBody>
      </p:sp>
      <p:pic>
        <p:nvPicPr>
          <p:cNvPr id="6" name="Picture 5" descr="A screenshot of a movie&#10;&#10;Description automatically generated with low confidence">
            <a:extLst>
              <a:ext uri="{FF2B5EF4-FFF2-40B4-BE49-F238E27FC236}">
                <a16:creationId xmlns:a16="http://schemas.microsoft.com/office/drawing/2014/main" id="{BB0F64EE-1236-2945-B0BA-F52F50405461}"/>
              </a:ext>
            </a:extLst>
          </p:cNvPr>
          <p:cNvPicPr>
            <a:picLocks noChangeAspect="1"/>
          </p:cNvPicPr>
          <p:nvPr/>
        </p:nvPicPr>
        <p:blipFill>
          <a:blip r:embed="rId3"/>
          <a:stretch>
            <a:fillRect/>
          </a:stretch>
        </p:blipFill>
        <p:spPr>
          <a:xfrm>
            <a:off x="482600" y="2743200"/>
            <a:ext cx="8348771" cy="5562600"/>
          </a:xfrm>
          <a:prstGeom prst="rect">
            <a:avLst/>
          </a:prstGeom>
        </p:spPr>
      </p:pic>
      <p:pic>
        <p:nvPicPr>
          <p:cNvPr id="8" name="Picture 7" descr="A screen shot of a phone&#10;&#10;Description automatically generated with low confidence">
            <a:extLst>
              <a:ext uri="{FF2B5EF4-FFF2-40B4-BE49-F238E27FC236}">
                <a16:creationId xmlns:a16="http://schemas.microsoft.com/office/drawing/2014/main" id="{49DFDEE2-F67A-D142-822D-4DA169709871}"/>
              </a:ext>
            </a:extLst>
          </p:cNvPr>
          <p:cNvPicPr>
            <a:picLocks noChangeAspect="1"/>
          </p:cNvPicPr>
          <p:nvPr/>
        </p:nvPicPr>
        <p:blipFill>
          <a:blip r:embed="rId4"/>
          <a:stretch>
            <a:fillRect/>
          </a:stretch>
        </p:blipFill>
        <p:spPr>
          <a:xfrm>
            <a:off x="9163198" y="2362200"/>
            <a:ext cx="3384402" cy="6324600"/>
          </a:xfrm>
          <a:prstGeom prst="rect">
            <a:avLst/>
          </a:prstGeom>
        </p:spPr>
      </p:pic>
    </p:spTree>
    <p:extLst>
      <p:ext uri="{BB962C8B-B14F-4D97-AF65-F5344CB8AC3E}">
        <p14:creationId xmlns:p14="http://schemas.microsoft.com/office/powerpoint/2010/main" val="97509213"/>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779B46-FD28-AE42-8FFD-6D9DC5E8E21A}"/>
              </a:ext>
            </a:extLst>
          </p:cNvPr>
          <p:cNvSpPr>
            <a:spLocks noGrp="1"/>
          </p:cNvSpPr>
          <p:nvPr>
            <p:ph type="title"/>
          </p:nvPr>
        </p:nvSpPr>
        <p:spPr>
          <a:xfrm>
            <a:off x="2279996" y="671576"/>
            <a:ext cx="8444807" cy="1690624"/>
          </a:xfrm>
        </p:spPr>
        <p:txBody>
          <a:bodyPr/>
          <a:lstStyle/>
          <a:p>
            <a:r>
              <a:rPr lang="en-US" dirty="0"/>
              <a:t>gaussian mixtures for smiley face</a:t>
            </a:r>
          </a:p>
        </p:txBody>
      </p:sp>
      <p:pic>
        <p:nvPicPr>
          <p:cNvPr id="5" name="Content Placeholder 4">
            <a:extLst>
              <a:ext uri="{FF2B5EF4-FFF2-40B4-BE49-F238E27FC236}">
                <a16:creationId xmlns:a16="http://schemas.microsoft.com/office/drawing/2014/main" id="{FFB3BA04-F50B-604B-A366-A4BFF16076FC}"/>
              </a:ext>
            </a:extLst>
          </p:cNvPr>
          <p:cNvPicPr>
            <a:picLocks noGrp="1" noChangeAspect="1"/>
          </p:cNvPicPr>
          <p:nvPr>
            <p:ph idx="1"/>
          </p:nvPr>
        </p:nvPicPr>
        <p:blipFill>
          <a:blip r:embed="rId2"/>
          <a:stretch>
            <a:fillRect/>
          </a:stretch>
        </p:blipFill>
        <p:spPr>
          <a:xfrm>
            <a:off x="109614" y="3030365"/>
            <a:ext cx="6545186" cy="6113635"/>
          </a:xfrm>
        </p:spPr>
      </p:pic>
      <p:pic>
        <p:nvPicPr>
          <p:cNvPr id="4" name="Picture 3" descr="A picture containing screenshot, circle, text, diagram&#10;&#10;Description automatically generated">
            <a:extLst>
              <a:ext uri="{FF2B5EF4-FFF2-40B4-BE49-F238E27FC236}">
                <a16:creationId xmlns:a16="http://schemas.microsoft.com/office/drawing/2014/main" id="{F8043DC8-2EC5-2749-AC0E-FE4A47E4E027}"/>
              </a:ext>
            </a:extLst>
          </p:cNvPr>
          <p:cNvPicPr>
            <a:picLocks noChangeAspect="1"/>
          </p:cNvPicPr>
          <p:nvPr/>
        </p:nvPicPr>
        <p:blipFill>
          <a:blip r:embed="rId3"/>
          <a:stretch>
            <a:fillRect/>
          </a:stretch>
        </p:blipFill>
        <p:spPr>
          <a:xfrm>
            <a:off x="6807200" y="3030365"/>
            <a:ext cx="6006753" cy="6113635"/>
          </a:xfrm>
          <a:prstGeom prst="rect">
            <a:avLst/>
          </a:prstGeom>
        </p:spPr>
      </p:pic>
    </p:spTree>
    <p:extLst>
      <p:ext uri="{BB962C8B-B14F-4D97-AF65-F5344CB8AC3E}">
        <p14:creationId xmlns:p14="http://schemas.microsoft.com/office/powerpoint/2010/main" val="464398675"/>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A9BBB7-E46B-AF4B-9D43-D591C48EA92C}"/>
              </a:ext>
            </a:extLst>
          </p:cNvPr>
          <p:cNvSpPr>
            <a:spLocks noGrp="1"/>
          </p:cNvSpPr>
          <p:nvPr>
            <p:ph type="title"/>
          </p:nvPr>
        </p:nvSpPr>
        <p:spPr>
          <a:xfrm>
            <a:off x="2082800" y="2590800"/>
            <a:ext cx="9171246" cy="4092388"/>
          </a:xfrm>
        </p:spPr>
        <p:txBody>
          <a:bodyPr>
            <a:normAutofit fontScale="90000"/>
          </a:bodyPr>
          <a:lstStyle/>
          <a:p>
            <a:pPr fontAlgn="base">
              <a:spcAft>
                <a:spcPct val="0"/>
              </a:spcAft>
            </a:pPr>
            <a:br>
              <a:rPr lang="en-US" sz="4000" dirty="0">
                <a:solidFill>
                  <a:srgbClr val="FF0000"/>
                </a:solidFill>
                <a:latin typeface="Gill Sans MT" panose="020B0502020104020203" pitchFamily="34" charset="77"/>
              </a:rPr>
            </a:br>
            <a:r>
              <a:rPr lang="en-US" sz="4000" dirty="0">
                <a:solidFill>
                  <a:schemeClr val="tx1"/>
                </a:solidFill>
                <a:latin typeface="Gill Sans MT" panose="020B0502020104020203" pitchFamily="34" charset="77"/>
              </a:rPr>
              <a:t>a quick dip into </a:t>
            </a:r>
            <a:br>
              <a:rPr lang="en-US" sz="4000" dirty="0">
                <a:solidFill>
                  <a:schemeClr val="tx1"/>
                </a:solidFill>
                <a:latin typeface="Gill Sans MT" panose="020B0502020104020203" pitchFamily="34" charset="77"/>
              </a:rPr>
            </a:br>
            <a:r>
              <a:rPr lang="en-US" sz="4000" dirty="0">
                <a:solidFill>
                  <a:schemeClr val="tx1"/>
                </a:solidFill>
                <a:latin typeface="Gill Sans MT" panose="020B0502020104020203" pitchFamily="34" charset="77"/>
              </a:rPr>
              <a:t>unsupervised learning: </a:t>
            </a:r>
            <a:br>
              <a:rPr lang="en-US" sz="4000" dirty="0">
                <a:solidFill>
                  <a:schemeClr val="tx1"/>
                </a:solidFill>
                <a:latin typeface="Gill Sans MT" panose="020B0502020104020203" pitchFamily="34" charset="77"/>
              </a:rPr>
            </a:br>
            <a:br>
              <a:rPr lang="en-US" sz="4000" dirty="0">
                <a:solidFill>
                  <a:schemeClr val="tx1"/>
                </a:solidFill>
                <a:latin typeface="Gill Sans MT" panose="020B0502020104020203" pitchFamily="34" charset="77"/>
              </a:rPr>
            </a:br>
            <a:r>
              <a:rPr lang="en-US" sz="4000" dirty="0">
                <a:solidFill>
                  <a:srgbClr val="FF0000"/>
                </a:solidFill>
                <a:latin typeface="Gill Sans MT" panose="020B0502020104020203" pitchFamily="34" charset="77"/>
              </a:rPr>
              <a:t>dimensionality</a:t>
            </a:r>
            <a:br>
              <a:rPr lang="en-US" sz="4000" dirty="0">
                <a:solidFill>
                  <a:srgbClr val="FF0000"/>
                </a:solidFill>
                <a:latin typeface="Gill Sans MT" panose="020B0502020104020203" pitchFamily="34" charset="77"/>
              </a:rPr>
            </a:br>
            <a:r>
              <a:rPr lang="en-US" sz="4000" dirty="0">
                <a:solidFill>
                  <a:srgbClr val="FF0000"/>
                </a:solidFill>
                <a:latin typeface="Gill Sans MT" panose="020B0502020104020203" pitchFamily="34" charset="77"/>
              </a:rPr>
              <a:t>reduction</a:t>
            </a:r>
            <a:br>
              <a:rPr lang="en-US" sz="4000" dirty="0">
                <a:solidFill>
                  <a:schemeClr val="tx1"/>
                </a:solidFill>
                <a:latin typeface="Gill Sans MT" panose="020B0502020104020203" pitchFamily="34" charset="77"/>
              </a:rPr>
            </a:br>
            <a:endParaRPr lang="en-US" dirty="0">
              <a:solidFill>
                <a:schemeClr val="tx1"/>
              </a:solidFill>
            </a:endParaRPr>
          </a:p>
        </p:txBody>
      </p:sp>
    </p:spTree>
    <p:extLst>
      <p:ext uri="{BB962C8B-B14F-4D97-AF65-F5344CB8AC3E}">
        <p14:creationId xmlns:p14="http://schemas.microsoft.com/office/powerpoint/2010/main" val="127088686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F8095C-43C8-D140-9D0D-C2EC83D0D860}"/>
              </a:ext>
            </a:extLst>
          </p:cNvPr>
          <p:cNvSpPr>
            <a:spLocks noGrp="1"/>
          </p:cNvSpPr>
          <p:nvPr>
            <p:ph type="title"/>
          </p:nvPr>
        </p:nvSpPr>
        <p:spPr>
          <a:xfrm>
            <a:off x="2463799" y="685800"/>
            <a:ext cx="8444807" cy="1690624"/>
          </a:xfrm>
        </p:spPr>
        <p:txBody>
          <a:bodyPr/>
          <a:lstStyle/>
          <a:p>
            <a:r>
              <a:rPr lang="en-US" dirty="0"/>
              <a:t>Dimensionality </a:t>
            </a:r>
            <a:br>
              <a:rPr lang="en-US" dirty="0"/>
            </a:br>
            <a:r>
              <a:rPr lang="en-US" dirty="0"/>
              <a:t>reduction 101: </a:t>
            </a:r>
            <a:r>
              <a:rPr lang="en-US" dirty="0" err="1"/>
              <a:t>pca</a:t>
            </a:r>
            <a:endParaRPr lang="en-US" dirty="0"/>
          </a:p>
        </p:txBody>
      </p:sp>
      <p:sp>
        <p:nvSpPr>
          <p:cNvPr id="3" name="TextBox 2">
            <a:extLst>
              <a:ext uri="{FF2B5EF4-FFF2-40B4-BE49-F238E27FC236}">
                <a16:creationId xmlns:a16="http://schemas.microsoft.com/office/drawing/2014/main" id="{1EFACACA-B7C7-3941-9E2F-EADD58738398}"/>
              </a:ext>
            </a:extLst>
          </p:cNvPr>
          <p:cNvSpPr txBox="1"/>
          <p:nvPr/>
        </p:nvSpPr>
        <p:spPr>
          <a:xfrm>
            <a:off x="971202" y="3084086"/>
            <a:ext cx="11430000" cy="6001643"/>
          </a:xfrm>
          <a:prstGeom prst="rect">
            <a:avLst/>
          </a:prstGeom>
          <a:noFill/>
        </p:spPr>
        <p:txBody>
          <a:bodyPr wrap="square" rtlCol="0">
            <a:spAutoFit/>
          </a:bodyPr>
          <a:lstStyle/>
          <a:p>
            <a:pPr algn="l"/>
            <a:r>
              <a:rPr lang="en-US" dirty="0">
                <a:solidFill>
                  <a:schemeClr val="tx1"/>
                </a:solidFill>
                <a:latin typeface="+mj-lt"/>
              </a:rPr>
              <a:t>The goal of DR techniques is to learn lower dimensional representations of the data. </a:t>
            </a:r>
          </a:p>
          <a:p>
            <a:pPr algn="l"/>
            <a:endParaRPr lang="en-US" dirty="0">
              <a:solidFill>
                <a:schemeClr val="tx1"/>
              </a:solidFill>
              <a:latin typeface="+mj-lt"/>
            </a:endParaRPr>
          </a:p>
          <a:p>
            <a:pPr algn="l"/>
            <a:r>
              <a:rPr lang="en-US" dirty="0">
                <a:solidFill>
                  <a:schemeClr val="tx1"/>
                </a:solidFill>
                <a:latin typeface="+mj-lt"/>
              </a:rPr>
              <a:t>They are useful for visualization, data exploration, more efficient processing etc.</a:t>
            </a:r>
          </a:p>
          <a:p>
            <a:pPr algn="l"/>
            <a:endParaRPr lang="en-US" dirty="0">
              <a:solidFill>
                <a:schemeClr val="tx1"/>
              </a:solidFill>
              <a:latin typeface="+mj-lt"/>
            </a:endParaRPr>
          </a:p>
          <a:p>
            <a:pPr algn="l"/>
            <a:r>
              <a:rPr lang="en-US" dirty="0">
                <a:solidFill>
                  <a:schemeClr val="tx1"/>
                </a:solidFill>
                <a:latin typeface="+mj-lt"/>
              </a:rPr>
              <a:t>Principal Component Analysis is the simplest DR technique. Often good enough!</a:t>
            </a:r>
          </a:p>
          <a:p>
            <a:pPr algn="l"/>
            <a:endParaRPr lang="en-US" dirty="0">
              <a:solidFill>
                <a:schemeClr val="tx1"/>
              </a:solidFill>
              <a:latin typeface="+mj-lt"/>
            </a:endParaRPr>
          </a:p>
          <a:p>
            <a:pPr algn="l"/>
            <a:r>
              <a:rPr lang="en-US" dirty="0">
                <a:solidFill>
                  <a:schemeClr val="tx1"/>
                </a:solidFill>
                <a:latin typeface="+mj-lt"/>
              </a:rPr>
              <a:t>In linear PCA, we seek a small number of representative samples so that every element of our data set can be expressed as a linear combination of those elements, with the minimum possible MSE.</a:t>
            </a:r>
          </a:p>
        </p:txBody>
      </p:sp>
    </p:spTree>
    <p:extLst>
      <p:ext uri="{BB962C8B-B14F-4D97-AF65-F5344CB8AC3E}">
        <p14:creationId xmlns:p14="http://schemas.microsoft.com/office/powerpoint/2010/main" val="1720293249"/>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75097B-7A28-4D49-B8BB-CF0386C8DC32}"/>
              </a:ext>
            </a:extLst>
          </p:cNvPr>
          <p:cNvSpPr>
            <a:spLocks noGrp="1"/>
          </p:cNvSpPr>
          <p:nvPr>
            <p:ph type="title"/>
          </p:nvPr>
        </p:nvSpPr>
        <p:spPr>
          <a:xfrm>
            <a:off x="2463800" y="685800"/>
            <a:ext cx="8444807" cy="1690624"/>
          </a:xfrm>
        </p:spPr>
        <p:txBody>
          <a:bodyPr/>
          <a:lstStyle/>
          <a:p>
            <a:r>
              <a:rPr lang="en-US" dirty="0"/>
              <a:t>Linear </a:t>
            </a:r>
            <a:r>
              <a:rPr lang="en-US" dirty="0" err="1"/>
              <a:t>pca</a:t>
            </a:r>
            <a:endParaRPr lang="en-US" dirty="0"/>
          </a:p>
        </p:txBody>
      </p:sp>
      <p:sp>
        <p:nvSpPr>
          <p:cNvPr id="4" name="TextBox 3">
            <a:extLst>
              <a:ext uri="{FF2B5EF4-FFF2-40B4-BE49-F238E27FC236}">
                <a16:creationId xmlns:a16="http://schemas.microsoft.com/office/drawing/2014/main" id="{84FFB915-3719-C24C-8132-DEC3D7B9EDCC}"/>
              </a:ext>
            </a:extLst>
          </p:cNvPr>
          <p:cNvSpPr txBox="1"/>
          <p:nvPr/>
        </p:nvSpPr>
        <p:spPr>
          <a:xfrm>
            <a:off x="1172063" y="7696200"/>
            <a:ext cx="10660675" cy="1569660"/>
          </a:xfrm>
          <a:prstGeom prst="rect">
            <a:avLst/>
          </a:prstGeom>
          <a:noFill/>
        </p:spPr>
        <p:txBody>
          <a:bodyPr wrap="none" rtlCol="0">
            <a:spAutoFit/>
          </a:bodyPr>
          <a:lstStyle/>
          <a:p>
            <a:r>
              <a:rPr lang="en-US" dirty="0">
                <a:latin typeface="+mj-lt"/>
              </a:rPr>
              <a:t>How many relevant dimensions in this data set?</a:t>
            </a:r>
          </a:p>
          <a:p>
            <a:endParaRPr lang="en-US" dirty="0">
              <a:latin typeface="+mj-lt"/>
            </a:endParaRPr>
          </a:p>
          <a:p>
            <a:r>
              <a:rPr lang="en-US" dirty="0">
                <a:latin typeface="+mj-lt"/>
              </a:rPr>
              <a:t>How many coordinates needed in original (</a:t>
            </a:r>
            <a:r>
              <a:rPr lang="en-US" dirty="0" err="1">
                <a:latin typeface="+mj-lt"/>
              </a:rPr>
              <a:t>x,y</a:t>
            </a:r>
            <a:r>
              <a:rPr lang="en-US" dirty="0">
                <a:latin typeface="+mj-lt"/>
              </a:rPr>
              <a:t>) representation?</a:t>
            </a:r>
          </a:p>
        </p:txBody>
      </p:sp>
      <p:pic>
        <p:nvPicPr>
          <p:cNvPr id="6" name="Picture 5">
            <a:extLst>
              <a:ext uri="{FF2B5EF4-FFF2-40B4-BE49-F238E27FC236}">
                <a16:creationId xmlns:a16="http://schemas.microsoft.com/office/drawing/2014/main" id="{67E4A93F-3CC0-3B40-8B7D-685111EBF4AE}"/>
              </a:ext>
            </a:extLst>
          </p:cNvPr>
          <p:cNvPicPr>
            <a:picLocks noChangeAspect="1"/>
          </p:cNvPicPr>
          <p:nvPr/>
        </p:nvPicPr>
        <p:blipFill>
          <a:blip r:embed="rId2"/>
          <a:stretch>
            <a:fillRect/>
          </a:stretch>
        </p:blipFill>
        <p:spPr>
          <a:xfrm>
            <a:off x="4144063" y="2667000"/>
            <a:ext cx="4716673" cy="4800600"/>
          </a:xfrm>
          <a:prstGeom prst="rect">
            <a:avLst/>
          </a:prstGeom>
        </p:spPr>
      </p:pic>
    </p:spTree>
    <p:extLst>
      <p:ext uri="{BB962C8B-B14F-4D97-AF65-F5344CB8AC3E}">
        <p14:creationId xmlns:p14="http://schemas.microsoft.com/office/powerpoint/2010/main" val="710891127"/>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2B7C9-93CE-FB4A-AF5D-025793936D03}"/>
              </a:ext>
            </a:extLst>
          </p:cNvPr>
          <p:cNvSpPr>
            <a:spLocks noGrp="1"/>
          </p:cNvSpPr>
          <p:nvPr>
            <p:ph type="title"/>
          </p:nvPr>
        </p:nvSpPr>
        <p:spPr>
          <a:xfrm>
            <a:off x="2387600" y="685800"/>
            <a:ext cx="8444807" cy="1690624"/>
          </a:xfrm>
        </p:spPr>
        <p:txBody>
          <a:bodyPr/>
          <a:lstStyle/>
          <a:p>
            <a:r>
              <a:rPr lang="en-US" dirty="0"/>
              <a:t>LINEAR PCA</a:t>
            </a:r>
          </a:p>
        </p:txBody>
      </p:sp>
      <p:sp>
        <p:nvSpPr>
          <p:cNvPr id="4" name="TextBox 3">
            <a:extLst>
              <a:ext uri="{FF2B5EF4-FFF2-40B4-BE49-F238E27FC236}">
                <a16:creationId xmlns:a16="http://schemas.microsoft.com/office/drawing/2014/main" id="{BE78BE3B-1947-EB49-87D7-420E354D8C53}"/>
              </a:ext>
            </a:extLst>
          </p:cNvPr>
          <p:cNvSpPr txBox="1"/>
          <p:nvPr/>
        </p:nvSpPr>
        <p:spPr>
          <a:xfrm>
            <a:off x="6959600" y="3200400"/>
            <a:ext cx="5309718" cy="6001643"/>
          </a:xfrm>
          <a:prstGeom prst="rect">
            <a:avLst/>
          </a:prstGeom>
          <a:noFill/>
        </p:spPr>
        <p:txBody>
          <a:bodyPr wrap="square" rtlCol="0">
            <a:spAutoFit/>
          </a:bodyPr>
          <a:lstStyle/>
          <a:p>
            <a:pPr algn="just"/>
            <a:r>
              <a:rPr lang="en-US" dirty="0">
                <a:solidFill>
                  <a:schemeClr val="tx1"/>
                </a:solidFill>
                <a:latin typeface="+mj-lt"/>
              </a:rPr>
              <a:t>If we rotate the representation, we might be able to reduce the dimensionality from 2 to 1</a:t>
            </a:r>
          </a:p>
          <a:p>
            <a:pPr algn="just"/>
            <a:r>
              <a:rPr lang="en-US" dirty="0">
                <a:solidFill>
                  <a:schemeClr val="tx1"/>
                </a:solidFill>
                <a:latin typeface="+mj-lt"/>
              </a:rPr>
              <a:t>with minimal information loss.</a:t>
            </a:r>
          </a:p>
          <a:p>
            <a:pPr algn="just"/>
            <a:endParaRPr lang="en-US" dirty="0">
              <a:solidFill>
                <a:schemeClr val="tx1"/>
              </a:solidFill>
              <a:latin typeface="+mj-lt"/>
            </a:endParaRPr>
          </a:p>
          <a:p>
            <a:pPr algn="just"/>
            <a:r>
              <a:rPr lang="en-US" dirty="0">
                <a:solidFill>
                  <a:schemeClr val="tx1"/>
                </a:solidFill>
                <a:latin typeface="+mj-lt"/>
              </a:rPr>
              <a:t>In practice, this corresponds to finding the direction with </a:t>
            </a:r>
            <a:r>
              <a:rPr lang="en-US" dirty="0">
                <a:solidFill>
                  <a:srgbClr val="FF0000"/>
                </a:solidFill>
                <a:latin typeface="+mj-lt"/>
              </a:rPr>
              <a:t>maximum spread in the projection of data </a:t>
            </a:r>
            <a:r>
              <a:rPr lang="en-US" dirty="0">
                <a:solidFill>
                  <a:schemeClr val="tx1"/>
                </a:solidFill>
                <a:latin typeface="+mj-lt"/>
              </a:rPr>
              <a:t>(variance) and repeating the process iteratively.</a:t>
            </a:r>
          </a:p>
        </p:txBody>
      </p:sp>
      <p:pic>
        <p:nvPicPr>
          <p:cNvPr id="5" name="Picture 4">
            <a:extLst>
              <a:ext uri="{FF2B5EF4-FFF2-40B4-BE49-F238E27FC236}">
                <a16:creationId xmlns:a16="http://schemas.microsoft.com/office/drawing/2014/main" id="{F173BEA3-DC23-9542-BC2E-13653704AF83}"/>
              </a:ext>
            </a:extLst>
          </p:cNvPr>
          <p:cNvPicPr>
            <a:picLocks noChangeAspect="1"/>
          </p:cNvPicPr>
          <p:nvPr/>
        </p:nvPicPr>
        <p:blipFill>
          <a:blip r:embed="rId2"/>
          <a:stretch>
            <a:fillRect/>
          </a:stretch>
        </p:blipFill>
        <p:spPr>
          <a:xfrm rot="2652306">
            <a:off x="1241658" y="3431769"/>
            <a:ext cx="4985118" cy="5073822"/>
          </a:xfrm>
          <a:prstGeom prst="rect">
            <a:avLst/>
          </a:prstGeom>
        </p:spPr>
      </p:pic>
      <p:cxnSp>
        <p:nvCxnSpPr>
          <p:cNvPr id="7" name="Straight Connector 6">
            <a:extLst>
              <a:ext uri="{FF2B5EF4-FFF2-40B4-BE49-F238E27FC236}">
                <a16:creationId xmlns:a16="http://schemas.microsoft.com/office/drawing/2014/main" id="{B51795A2-4962-F345-A6C1-AFF16785BB98}"/>
              </a:ext>
            </a:extLst>
          </p:cNvPr>
          <p:cNvCxnSpPr/>
          <p:nvPr/>
        </p:nvCxnSpPr>
        <p:spPr>
          <a:xfrm flipV="1">
            <a:off x="1545463" y="2848420"/>
            <a:ext cx="0" cy="3352800"/>
          </a:xfrm>
          <a:prstGeom prst="line">
            <a:avLst/>
          </a:prstGeom>
          <a:ln w="38100">
            <a:solidFill>
              <a:schemeClr val="tx1"/>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3EAE7C57-626F-A047-9B2D-261155849509}"/>
              </a:ext>
            </a:extLst>
          </p:cNvPr>
          <p:cNvCxnSpPr>
            <a:cxnSpLocks/>
          </p:cNvCxnSpPr>
          <p:nvPr/>
        </p:nvCxnSpPr>
        <p:spPr>
          <a:xfrm>
            <a:off x="1545463" y="6201220"/>
            <a:ext cx="5418076" cy="1"/>
          </a:xfrm>
          <a:prstGeom prst="line">
            <a:avLst/>
          </a:prstGeom>
          <a:ln w="38100">
            <a:solidFill>
              <a:schemeClr val="tx1"/>
            </a:solidFill>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12" name="TextBox 11">
            <a:extLst>
              <a:ext uri="{FF2B5EF4-FFF2-40B4-BE49-F238E27FC236}">
                <a16:creationId xmlns:a16="http://schemas.microsoft.com/office/drawing/2014/main" id="{C6E4ABC5-C67E-1B4A-8858-5EF8DD71AAED}"/>
              </a:ext>
            </a:extLst>
          </p:cNvPr>
          <p:cNvSpPr txBox="1"/>
          <p:nvPr/>
        </p:nvSpPr>
        <p:spPr>
          <a:xfrm>
            <a:off x="5874775" y="5511225"/>
            <a:ext cx="1003801" cy="584775"/>
          </a:xfrm>
          <a:prstGeom prst="rect">
            <a:avLst/>
          </a:prstGeom>
          <a:noFill/>
        </p:spPr>
        <p:txBody>
          <a:bodyPr wrap="none" rtlCol="0">
            <a:spAutoFit/>
          </a:bodyPr>
          <a:lstStyle/>
          <a:p>
            <a:r>
              <a:rPr lang="en-US" dirty="0">
                <a:solidFill>
                  <a:srgbClr val="FF0000"/>
                </a:solidFill>
                <a:latin typeface="+mj-lt"/>
              </a:rPr>
              <a:t>PC 1</a:t>
            </a:r>
          </a:p>
        </p:txBody>
      </p:sp>
      <p:sp>
        <p:nvSpPr>
          <p:cNvPr id="13" name="TextBox 12">
            <a:extLst>
              <a:ext uri="{FF2B5EF4-FFF2-40B4-BE49-F238E27FC236}">
                <a16:creationId xmlns:a16="http://schemas.microsoft.com/office/drawing/2014/main" id="{BC5AC662-656D-2D4E-8E59-EC27EFEA33EE}"/>
              </a:ext>
            </a:extLst>
          </p:cNvPr>
          <p:cNvSpPr txBox="1"/>
          <p:nvPr/>
        </p:nvSpPr>
        <p:spPr>
          <a:xfrm rot="16200000">
            <a:off x="678912" y="4041963"/>
            <a:ext cx="1003801" cy="584775"/>
          </a:xfrm>
          <a:prstGeom prst="rect">
            <a:avLst/>
          </a:prstGeom>
          <a:noFill/>
        </p:spPr>
        <p:txBody>
          <a:bodyPr wrap="none" rtlCol="0">
            <a:spAutoFit/>
          </a:bodyPr>
          <a:lstStyle/>
          <a:p>
            <a:r>
              <a:rPr lang="en-US" dirty="0">
                <a:solidFill>
                  <a:srgbClr val="FF0000"/>
                </a:solidFill>
                <a:latin typeface="+mj-lt"/>
              </a:rPr>
              <a:t>PC 2</a:t>
            </a:r>
          </a:p>
        </p:txBody>
      </p:sp>
    </p:spTree>
    <p:extLst>
      <p:ext uri="{BB962C8B-B14F-4D97-AF65-F5344CB8AC3E}">
        <p14:creationId xmlns:p14="http://schemas.microsoft.com/office/powerpoint/2010/main" val="3144626305"/>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4CF1CC-2F80-E84E-A9EB-281396B9D6F3}"/>
              </a:ext>
            </a:extLst>
          </p:cNvPr>
          <p:cNvSpPr>
            <a:spLocks noGrp="1"/>
          </p:cNvSpPr>
          <p:nvPr>
            <p:ph type="title"/>
          </p:nvPr>
        </p:nvSpPr>
        <p:spPr>
          <a:xfrm>
            <a:off x="2692400" y="609600"/>
            <a:ext cx="8444807" cy="1690624"/>
          </a:xfrm>
        </p:spPr>
        <p:txBody>
          <a:bodyPr/>
          <a:lstStyle/>
          <a:p>
            <a:r>
              <a:rPr lang="en-US" dirty="0"/>
              <a:t>LINEAR </a:t>
            </a:r>
            <a:r>
              <a:rPr lang="en-US" dirty="0" err="1"/>
              <a:t>pca</a:t>
            </a:r>
            <a:endParaRPr lang="en-US" dirty="0"/>
          </a:p>
        </p:txBody>
      </p:sp>
      <p:sp>
        <p:nvSpPr>
          <p:cNvPr id="3" name="Rectangle 2">
            <a:extLst>
              <a:ext uri="{FF2B5EF4-FFF2-40B4-BE49-F238E27FC236}">
                <a16:creationId xmlns:a16="http://schemas.microsoft.com/office/drawing/2014/main" id="{D26265C0-5DA9-D549-B612-CD4775B9AEA6}"/>
              </a:ext>
            </a:extLst>
          </p:cNvPr>
          <p:cNvSpPr/>
          <p:nvPr/>
        </p:nvSpPr>
        <p:spPr>
          <a:xfrm>
            <a:off x="330200" y="2805172"/>
            <a:ext cx="12420600" cy="6001643"/>
          </a:xfrm>
          <a:prstGeom prst="rect">
            <a:avLst/>
          </a:prstGeom>
        </p:spPr>
        <p:txBody>
          <a:bodyPr wrap="square">
            <a:spAutoFit/>
          </a:bodyPr>
          <a:lstStyle/>
          <a:p>
            <a:pPr marL="457200" indent="-457200" algn="l">
              <a:buFont typeface="Arial" panose="020B0604020202020204" pitchFamily="34" charset="0"/>
              <a:buChar char="•"/>
            </a:pPr>
            <a:r>
              <a:rPr lang="en-US" dirty="0">
                <a:solidFill>
                  <a:schemeClr val="tx1"/>
                </a:solidFill>
                <a:latin typeface="+mj-lt"/>
              </a:rPr>
              <a:t>Principal Components (PC) are directions that capture most of the variance in the data.</a:t>
            </a:r>
          </a:p>
          <a:p>
            <a:pPr algn="l"/>
            <a:endParaRPr lang="en-US" dirty="0">
              <a:solidFill>
                <a:schemeClr val="tx1"/>
              </a:solidFill>
              <a:latin typeface="+mj-lt"/>
            </a:endParaRPr>
          </a:p>
          <a:p>
            <a:pPr marL="457200" indent="-457200" algn="l">
              <a:buFont typeface="Arial" panose="020B0604020202020204" pitchFamily="34" charset="0"/>
              <a:buChar char="•"/>
            </a:pPr>
            <a:r>
              <a:rPr lang="en-US" dirty="0">
                <a:solidFill>
                  <a:schemeClr val="tx1"/>
                </a:solidFill>
                <a:latin typeface="+mj-lt"/>
              </a:rPr>
              <a:t>First PC: direction of greatest variability in data; data points are most spread out when projected on the first PC, compared to any other direction</a:t>
            </a:r>
          </a:p>
          <a:p>
            <a:pPr marL="457200" indent="-457200" algn="l">
              <a:buFont typeface="Arial" panose="020B0604020202020204" pitchFamily="34" charset="0"/>
              <a:buChar char="•"/>
            </a:pPr>
            <a:r>
              <a:rPr lang="en-US" dirty="0">
                <a:solidFill>
                  <a:schemeClr val="tx1"/>
                </a:solidFill>
                <a:latin typeface="+mj-lt"/>
              </a:rPr>
              <a:t>Second PC: next direction of greatest variability, orthogonal to first PC</a:t>
            </a:r>
          </a:p>
          <a:p>
            <a:pPr marL="457200" indent="-457200" algn="l">
              <a:buFont typeface="Arial" panose="020B0604020202020204" pitchFamily="34" charset="0"/>
              <a:buChar char="•"/>
            </a:pPr>
            <a:r>
              <a:rPr lang="en-US" dirty="0">
                <a:solidFill>
                  <a:schemeClr val="tx1"/>
                </a:solidFill>
                <a:latin typeface="+mj-lt"/>
              </a:rPr>
              <a:t>Third PC: next direction of greatest variability, orthogonal to first and second PC</a:t>
            </a:r>
          </a:p>
          <a:p>
            <a:pPr marL="457200" indent="-457200" algn="l">
              <a:buFont typeface="Arial" panose="020B0604020202020204" pitchFamily="34" charset="0"/>
              <a:buChar char="•"/>
            </a:pPr>
            <a:r>
              <a:rPr lang="en-US" dirty="0">
                <a:solidFill>
                  <a:schemeClr val="tx1"/>
                </a:solidFill>
                <a:latin typeface="+mj-lt"/>
              </a:rPr>
              <a:t>There are as many components as independent dimensions in the data</a:t>
            </a:r>
          </a:p>
          <a:p>
            <a:pPr marL="457200" indent="-457200" algn="l">
              <a:buFont typeface="Arial" panose="020B0604020202020204" pitchFamily="34" charset="0"/>
              <a:buChar char="•"/>
            </a:pPr>
            <a:r>
              <a:rPr lang="en-US" dirty="0">
                <a:solidFill>
                  <a:schemeClr val="tx1"/>
                </a:solidFill>
                <a:latin typeface="+mj-lt"/>
              </a:rPr>
              <a:t>The additional information (variance) of the data decreases as we add PCs, so it’s up to us when to stop.</a:t>
            </a:r>
          </a:p>
        </p:txBody>
      </p:sp>
    </p:spTree>
    <p:extLst>
      <p:ext uri="{BB962C8B-B14F-4D97-AF65-F5344CB8AC3E}">
        <p14:creationId xmlns:p14="http://schemas.microsoft.com/office/powerpoint/2010/main" val="2558156484"/>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58D150-9570-1840-994C-06770B432EF1}"/>
              </a:ext>
            </a:extLst>
          </p:cNvPr>
          <p:cNvSpPr>
            <a:spLocks noGrp="1"/>
          </p:cNvSpPr>
          <p:nvPr>
            <p:ph type="title"/>
          </p:nvPr>
        </p:nvSpPr>
        <p:spPr>
          <a:xfrm>
            <a:off x="2616200" y="609600"/>
            <a:ext cx="8444807" cy="1690624"/>
          </a:xfrm>
        </p:spPr>
        <p:txBody>
          <a:bodyPr/>
          <a:lstStyle/>
          <a:p>
            <a:r>
              <a:rPr lang="en-US" dirty="0"/>
              <a:t>Math formulation</a:t>
            </a:r>
          </a:p>
        </p:txBody>
      </p:sp>
      <p:sp>
        <p:nvSpPr>
          <p:cNvPr id="3" name="TextBox 2">
            <a:extLst>
              <a:ext uri="{FF2B5EF4-FFF2-40B4-BE49-F238E27FC236}">
                <a16:creationId xmlns:a16="http://schemas.microsoft.com/office/drawing/2014/main" id="{308AC062-DE27-D346-A7E3-228C837FD94A}"/>
              </a:ext>
            </a:extLst>
          </p:cNvPr>
          <p:cNvSpPr txBox="1"/>
          <p:nvPr/>
        </p:nvSpPr>
        <p:spPr>
          <a:xfrm>
            <a:off x="755627" y="3107085"/>
            <a:ext cx="11493546" cy="5509200"/>
          </a:xfrm>
          <a:prstGeom prst="rect">
            <a:avLst/>
          </a:prstGeom>
          <a:noFill/>
        </p:spPr>
        <p:txBody>
          <a:bodyPr wrap="square" rtlCol="0">
            <a:spAutoFit/>
          </a:bodyPr>
          <a:lstStyle/>
          <a:p>
            <a:pPr algn="l"/>
            <a:r>
              <a:rPr lang="en-US" dirty="0">
                <a:solidFill>
                  <a:schemeClr val="tx1"/>
                </a:solidFill>
                <a:latin typeface="+mj-lt"/>
              </a:rPr>
              <a:t>If data are centered (mean along each direction = 0), </a:t>
            </a:r>
          </a:p>
          <a:p>
            <a:pPr algn="l"/>
            <a:r>
              <a:rPr lang="en-US" dirty="0">
                <a:solidFill>
                  <a:schemeClr val="tx1"/>
                </a:solidFill>
                <a:latin typeface="+mj-lt"/>
              </a:rPr>
              <a:t>one can show that :</a:t>
            </a:r>
          </a:p>
          <a:p>
            <a:pPr algn="l"/>
            <a:endParaRPr lang="en-US" dirty="0">
              <a:solidFill>
                <a:schemeClr val="tx1"/>
              </a:solidFill>
              <a:latin typeface="+mj-lt"/>
            </a:endParaRPr>
          </a:p>
          <a:p>
            <a:pPr algn="l"/>
            <a:r>
              <a:rPr lang="en-US" dirty="0">
                <a:solidFill>
                  <a:schemeClr val="tx1"/>
                </a:solidFill>
                <a:latin typeface="+mj-lt"/>
              </a:rPr>
              <a:t>- The PCs are the </a:t>
            </a:r>
            <a:r>
              <a:rPr lang="en-US" dirty="0">
                <a:solidFill>
                  <a:srgbClr val="FF0000"/>
                </a:solidFill>
                <a:latin typeface="+mj-lt"/>
              </a:rPr>
              <a:t>eigenvectors</a:t>
            </a:r>
            <a:r>
              <a:rPr lang="en-US" dirty="0">
                <a:solidFill>
                  <a:schemeClr val="tx1"/>
                </a:solidFill>
                <a:latin typeface="+mj-lt"/>
              </a:rPr>
              <a:t> of the covariance matrix </a:t>
            </a:r>
            <a:r>
              <a:rPr lang="en-US" dirty="0">
                <a:solidFill>
                  <a:srgbClr val="FF0000"/>
                </a:solidFill>
                <a:latin typeface="+mj-lt"/>
              </a:rPr>
              <a:t>X</a:t>
            </a:r>
            <a:r>
              <a:rPr lang="en-US" baseline="30000" dirty="0">
                <a:solidFill>
                  <a:srgbClr val="FF0000"/>
                </a:solidFill>
                <a:latin typeface="+mj-lt"/>
              </a:rPr>
              <a:t>T</a:t>
            </a:r>
            <a:r>
              <a:rPr lang="en-US" i="1" dirty="0">
                <a:solidFill>
                  <a:srgbClr val="FF0000"/>
                </a:solidFill>
                <a:latin typeface="+mn-lt"/>
              </a:rPr>
              <a:t>X</a:t>
            </a:r>
          </a:p>
          <a:p>
            <a:pPr algn="l"/>
            <a:r>
              <a:rPr lang="en-US" dirty="0">
                <a:solidFill>
                  <a:schemeClr val="tx1"/>
                </a:solidFill>
                <a:latin typeface="+mj-lt"/>
              </a:rPr>
              <a:t>of the data</a:t>
            </a:r>
          </a:p>
          <a:p>
            <a:pPr algn="l"/>
            <a:endParaRPr lang="en-US" dirty="0">
              <a:solidFill>
                <a:schemeClr val="tx1"/>
              </a:solidFill>
              <a:latin typeface="+mj-lt"/>
            </a:endParaRPr>
          </a:p>
          <a:p>
            <a:pPr algn="l"/>
            <a:r>
              <a:rPr lang="en-US" dirty="0">
                <a:solidFill>
                  <a:schemeClr val="tx1"/>
                </a:solidFill>
                <a:latin typeface="+mj-lt"/>
              </a:rPr>
              <a:t>- The </a:t>
            </a:r>
            <a:r>
              <a:rPr lang="en-US" dirty="0">
                <a:solidFill>
                  <a:srgbClr val="FF0000"/>
                </a:solidFill>
                <a:latin typeface="+mj-lt"/>
              </a:rPr>
              <a:t>ordering </a:t>
            </a:r>
            <a:r>
              <a:rPr lang="en-US" dirty="0">
                <a:solidFill>
                  <a:schemeClr val="tx1"/>
                </a:solidFill>
                <a:latin typeface="+mj-lt"/>
              </a:rPr>
              <a:t>is given by the </a:t>
            </a:r>
            <a:r>
              <a:rPr lang="en-US" dirty="0">
                <a:solidFill>
                  <a:srgbClr val="FF0000"/>
                </a:solidFill>
                <a:latin typeface="+mj-lt"/>
              </a:rPr>
              <a:t>magnitude of the eigenvalues </a:t>
            </a:r>
            <a:r>
              <a:rPr lang="en-US" dirty="0">
                <a:solidFill>
                  <a:schemeClr val="tx1"/>
                </a:solidFill>
                <a:latin typeface="+mj-lt"/>
              </a:rPr>
              <a:t>(first PC corresponds to largest eigenvalue </a:t>
            </a:r>
            <a:r>
              <a:rPr lang="en-US" dirty="0" err="1">
                <a:solidFill>
                  <a:schemeClr val="tx1"/>
                </a:solidFill>
                <a:latin typeface="+mj-lt"/>
              </a:rPr>
              <a:t>etc</a:t>
            </a:r>
            <a:r>
              <a:rPr lang="en-US" dirty="0">
                <a:solidFill>
                  <a:schemeClr val="tx1"/>
                </a:solidFill>
                <a:latin typeface="+mj-lt"/>
              </a:rPr>
              <a:t>)</a:t>
            </a:r>
          </a:p>
          <a:p>
            <a:pPr algn="l"/>
            <a:endParaRPr lang="en-US" dirty="0">
              <a:solidFill>
                <a:schemeClr val="tx1"/>
              </a:solidFill>
              <a:latin typeface="+mj-lt"/>
            </a:endParaRPr>
          </a:p>
          <a:p>
            <a:pPr algn="l"/>
            <a:r>
              <a:rPr lang="en-US" dirty="0">
                <a:solidFill>
                  <a:schemeClr val="tx1"/>
                </a:solidFill>
                <a:latin typeface="+mj-lt"/>
              </a:rPr>
              <a:t>- For centered data, the maximum-variance approach is equivalent to minimizing MSE of projection</a:t>
            </a:r>
          </a:p>
        </p:txBody>
      </p:sp>
    </p:spTree>
    <p:extLst>
      <p:ext uri="{BB962C8B-B14F-4D97-AF65-F5344CB8AC3E}">
        <p14:creationId xmlns:p14="http://schemas.microsoft.com/office/powerpoint/2010/main" val="4291888328"/>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0ECC7-B15B-AB42-A8BC-22B638C7738F}"/>
              </a:ext>
            </a:extLst>
          </p:cNvPr>
          <p:cNvSpPr>
            <a:spLocks noGrp="1"/>
          </p:cNvSpPr>
          <p:nvPr>
            <p:ph type="title"/>
          </p:nvPr>
        </p:nvSpPr>
        <p:spPr>
          <a:xfrm>
            <a:off x="2692400" y="609600"/>
            <a:ext cx="8444807" cy="1690624"/>
          </a:xfrm>
        </p:spPr>
        <p:txBody>
          <a:bodyPr/>
          <a:lstStyle/>
          <a:p>
            <a:r>
              <a:rPr lang="en-US" dirty="0" err="1"/>
              <a:t>Pca</a:t>
            </a:r>
            <a:r>
              <a:rPr lang="en-US" dirty="0"/>
              <a:t> projection</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778708D2-03BF-A14E-ADCD-BFC8D8D30E3F}"/>
                  </a:ext>
                </a:extLst>
              </p:cNvPr>
              <p:cNvSpPr txBox="1"/>
              <p:nvPr/>
            </p:nvSpPr>
            <p:spPr>
              <a:xfrm>
                <a:off x="755627" y="2900360"/>
                <a:ext cx="11493546" cy="2554545"/>
              </a:xfrm>
              <a:prstGeom prst="rect">
                <a:avLst/>
              </a:prstGeom>
              <a:noFill/>
            </p:spPr>
            <p:txBody>
              <a:bodyPr wrap="square" rtlCol="0">
                <a:spAutoFit/>
              </a:bodyPr>
              <a:lstStyle/>
              <a:p>
                <a:pPr algn="just"/>
                <a:r>
                  <a:rPr lang="en-US" dirty="0">
                    <a:solidFill>
                      <a:schemeClr val="tx1"/>
                    </a:solidFill>
                    <a:latin typeface="+mj-lt"/>
                  </a:rPr>
                  <a:t>Once we have found and sorted the eigenvectors </a:t>
                </a:r>
                <a14:m>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rPr>
                      <m:t>𝛼</m:t>
                    </m:r>
                    <m:r>
                      <a:rPr lang="en-US" b="0" i="1" baseline="-25000" smtClean="0">
                        <a:solidFill>
                          <a:schemeClr val="tx1"/>
                        </a:solidFill>
                        <a:latin typeface="Cambria Math" panose="02040503050406030204" pitchFamily="18" charset="0"/>
                        <a:ea typeface="Cambria Math" panose="02040503050406030204" pitchFamily="18" charset="0"/>
                      </a:rPr>
                      <m:t>𝑖</m:t>
                    </m:r>
                  </m:oMath>
                </a14:m>
                <a:r>
                  <a:rPr lang="en-US" dirty="0">
                    <a:solidFill>
                      <a:schemeClr val="tx1"/>
                    </a:solidFill>
                    <a:latin typeface="+mj-lt"/>
                  </a:rPr>
                  <a:t> , I can stack them together to find the </a:t>
                </a:r>
                <a:r>
                  <a:rPr lang="en-US" i="1" dirty="0">
                    <a:solidFill>
                      <a:srgbClr val="FF0000"/>
                    </a:solidFill>
                    <a:latin typeface="+mj-lt"/>
                  </a:rPr>
                  <a:t>projection matrix</a:t>
                </a:r>
                <a:r>
                  <a:rPr lang="en-US" dirty="0">
                    <a:solidFill>
                      <a:schemeClr val="tx1"/>
                    </a:solidFill>
                    <a:latin typeface="+mj-lt"/>
                  </a:rPr>
                  <a:t>, which will have as many rows as the original data set dimension (m), and as many columns as I want to keep (k). The new representation is found by multiplying each data point (old or new) by the projection matrix.</a:t>
                </a:r>
              </a:p>
            </p:txBody>
          </p:sp>
        </mc:Choice>
        <mc:Fallback xmlns="">
          <p:sp>
            <p:nvSpPr>
              <p:cNvPr id="4" name="TextBox 3">
                <a:extLst>
                  <a:ext uri="{FF2B5EF4-FFF2-40B4-BE49-F238E27FC236}">
                    <a16:creationId xmlns:a16="http://schemas.microsoft.com/office/drawing/2014/main" id="{778708D2-03BF-A14E-ADCD-BFC8D8D30E3F}"/>
                  </a:ext>
                </a:extLst>
              </p:cNvPr>
              <p:cNvSpPr txBox="1">
                <a:spLocks noRot="1" noChangeAspect="1" noMove="1" noResize="1" noEditPoints="1" noAdjustHandles="1" noChangeArrowheads="1" noChangeShapeType="1" noTextEdit="1"/>
              </p:cNvSpPr>
              <p:nvPr/>
            </p:nvSpPr>
            <p:spPr>
              <a:xfrm>
                <a:off x="755627" y="2900360"/>
                <a:ext cx="11493546" cy="2554545"/>
              </a:xfrm>
              <a:prstGeom prst="rect">
                <a:avLst/>
              </a:prstGeom>
              <a:blipFill>
                <a:blip r:embed="rId2"/>
                <a:stretch>
                  <a:fillRect l="-1325" t="-2970" r="-1325" b="-6931"/>
                </a:stretch>
              </a:blipFill>
            </p:spPr>
            <p:txBody>
              <a:bodyPr/>
              <a:lstStyle/>
              <a:p>
                <a:r>
                  <a:rPr lang="en-US">
                    <a:noFill/>
                  </a:rPr>
                  <a:t> </a:t>
                </a:r>
              </a:p>
            </p:txBody>
          </p:sp>
        </mc:Fallback>
      </mc:AlternateContent>
      <p:pic>
        <p:nvPicPr>
          <p:cNvPr id="12" name="Picture 11" descr="A picture containing diagram&#10;&#10;Description automatically generated">
            <a:extLst>
              <a:ext uri="{FF2B5EF4-FFF2-40B4-BE49-F238E27FC236}">
                <a16:creationId xmlns:a16="http://schemas.microsoft.com/office/drawing/2014/main" id="{7DED7AB5-A973-2A44-8B8D-134B4C035444}"/>
              </a:ext>
            </a:extLst>
          </p:cNvPr>
          <p:cNvPicPr>
            <a:picLocks noChangeAspect="1"/>
          </p:cNvPicPr>
          <p:nvPr/>
        </p:nvPicPr>
        <p:blipFill>
          <a:blip r:embed="rId3"/>
          <a:stretch>
            <a:fillRect/>
          </a:stretch>
        </p:blipFill>
        <p:spPr>
          <a:xfrm>
            <a:off x="1625600" y="5715000"/>
            <a:ext cx="9753600" cy="3721100"/>
          </a:xfrm>
          <a:prstGeom prst="rect">
            <a:avLst/>
          </a:prstGeom>
        </p:spPr>
      </p:pic>
    </p:spTree>
    <p:extLst>
      <p:ext uri="{BB962C8B-B14F-4D97-AF65-F5344CB8AC3E}">
        <p14:creationId xmlns:p14="http://schemas.microsoft.com/office/powerpoint/2010/main" val="2089225206"/>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52CF85-4351-D44C-A029-17936A19B5A5}"/>
              </a:ext>
            </a:extLst>
          </p:cNvPr>
          <p:cNvSpPr>
            <a:spLocks noGrp="1"/>
          </p:cNvSpPr>
          <p:nvPr>
            <p:ph type="title"/>
          </p:nvPr>
        </p:nvSpPr>
        <p:spPr>
          <a:xfrm>
            <a:off x="2616200" y="609600"/>
            <a:ext cx="8444807" cy="1690624"/>
          </a:xfrm>
        </p:spPr>
        <p:txBody>
          <a:bodyPr>
            <a:normAutofit fontScale="90000"/>
          </a:bodyPr>
          <a:lstStyle/>
          <a:p>
            <a:r>
              <a:rPr lang="en-US" dirty="0"/>
              <a:t>What’s the </a:t>
            </a:r>
            <a:br>
              <a:rPr lang="en-US" dirty="0"/>
            </a:br>
            <a:r>
              <a:rPr lang="en-US" dirty="0"/>
              <a:t>dimensionality</a:t>
            </a:r>
            <a:br>
              <a:rPr lang="en-US" dirty="0"/>
            </a:br>
            <a:r>
              <a:rPr lang="en-US" dirty="0"/>
              <a:t>reduction?</a:t>
            </a:r>
          </a:p>
        </p:txBody>
      </p:sp>
      <p:sp>
        <p:nvSpPr>
          <p:cNvPr id="3" name="TextBox 2">
            <a:extLst>
              <a:ext uri="{FF2B5EF4-FFF2-40B4-BE49-F238E27FC236}">
                <a16:creationId xmlns:a16="http://schemas.microsoft.com/office/drawing/2014/main" id="{4291E9B2-5B89-8741-944B-9025864E5B1A}"/>
              </a:ext>
            </a:extLst>
          </p:cNvPr>
          <p:cNvSpPr txBox="1"/>
          <p:nvPr/>
        </p:nvSpPr>
        <p:spPr>
          <a:xfrm>
            <a:off x="107257" y="2971800"/>
            <a:ext cx="12446000" cy="6555641"/>
          </a:xfrm>
          <a:prstGeom prst="rect">
            <a:avLst/>
          </a:prstGeom>
          <a:noFill/>
        </p:spPr>
        <p:txBody>
          <a:bodyPr wrap="square" rtlCol="0">
            <a:spAutoFit/>
          </a:bodyPr>
          <a:lstStyle/>
          <a:p>
            <a:r>
              <a:rPr lang="en-US" sz="2800" dirty="0">
                <a:solidFill>
                  <a:schemeClr val="tx1"/>
                </a:solidFill>
                <a:latin typeface="+mj-lt"/>
              </a:rPr>
              <a:t>If use K components for a data set with N instances and M features, I would now only save the PCA components (K objects with M features), and the K coefficients for each of the N objects.</a:t>
            </a:r>
          </a:p>
          <a:p>
            <a:endParaRPr lang="en-US" sz="2800" dirty="0">
              <a:solidFill>
                <a:schemeClr val="tx1"/>
              </a:solidFill>
              <a:latin typeface="+mj-lt"/>
            </a:endParaRPr>
          </a:p>
          <a:p>
            <a:r>
              <a:rPr lang="en-US" sz="2800" dirty="0">
                <a:solidFill>
                  <a:schemeClr val="tx1"/>
                </a:solidFill>
                <a:latin typeface="+mj-lt"/>
              </a:rPr>
              <a:t>For example, imagine that my original data set is made by</a:t>
            </a:r>
          </a:p>
          <a:p>
            <a:r>
              <a:rPr lang="en-US" sz="2800" dirty="0">
                <a:solidFill>
                  <a:schemeClr val="tx1"/>
                </a:solidFill>
                <a:latin typeface="+mj-lt"/>
              </a:rPr>
              <a:t>10,000 64 x 64 images. </a:t>
            </a:r>
          </a:p>
          <a:p>
            <a:r>
              <a:rPr lang="en-US" sz="2800" dirty="0">
                <a:solidFill>
                  <a:srgbClr val="FF0000"/>
                </a:solidFill>
                <a:latin typeface="+mj-lt"/>
              </a:rPr>
              <a:t>M = 4096, N = 10,000. </a:t>
            </a:r>
          </a:p>
          <a:p>
            <a:r>
              <a:rPr lang="en-US" sz="2800" dirty="0">
                <a:solidFill>
                  <a:schemeClr val="tx1"/>
                </a:solidFill>
                <a:latin typeface="+mj-lt"/>
              </a:rPr>
              <a:t>The entire data set has size </a:t>
            </a:r>
            <a:r>
              <a:rPr lang="en-US" sz="2800" dirty="0">
                <a:solidFill>
                  <a:srgbClr val="FF0000"/>
                </a:solidFill>
                <a:latin typeface="+mj-lt"/>
              </a:rPr>
              <a:t>M * N ∼ 4∗10</a:t>
            </a:r>
            <a:r>
              <a:rPr lang="en-US" sz="2800" baseline="30000" dirty="0">
                <a:solidFill>
                  <a:srgbClr val="FF0000"/>
                </a:solidFill>
                <a:latin typeface="+mj-lt"/>
              </a:rPr>
              <a:t>7</a:t>
            </a:r>
            <a:r>
              <a:rPr lang="en-US" sz="2800" dirty="0">
                <a:solidFill>
                  <a:schemeClr val="tx1"/>
                </a:solidFill>
                <a:latin typeface="+mj-lt"/>
              </a:rPr>
              <a:t>. </a:t>
            </a:r>
          </a:p>
          <a:p>
            <a:endParaRPr lang="en-US" sz="2800" dirty="0">
              <a:solidFill>
                <a:schemeClr val="tx1"/>
              </a:solidFill>
              <a:latin typeface="+mj-lt"/>
            </a:endParaRPr>
          </a:p>
          <a:p>
            <a:r>
              <a:rPr lang="en-US" sz="2800" dirty="0">
                <a:solidFill>
                  <a:schemeClr val="tx1"/>
                </a:solidFill>
                <a:latin typeface="+mj-lt"/>
              </a:rPr>
              <a:t>If I can describe each image well enough as a superposition of - say - 20 eigen-images, the dimensionality of the new data set is </a:t>
            </a:r>
            <a:r>
              <a:rPr lang="en-US" sz="2800" dirty="0">
                <a:solidFill>
                  <a:srgbClr val="FF0000"/>
                </a:solidFill>
                <a:latin typeface="+mj-lt"/>
              </a:rPr>
              <a:t>20 * 4096 </a:t>
            </a:r>
            <a:r>
              <a:rPr lang="en-US" sz="2800" dirty="0">
                <a:solidFill>
                  <a:schemeClr val="tx1"/>
                </a:solidFill>
                <a:latin typeface="+mj-lt"/>
              </a:rPr>
              <a:t>(the feature values of each eigen-image) + </a:t>
            </a:r>
            <a:r>
              <a:rPr lang="en-US" sz="2800" dirty="0">
                <a:solidFill>
                  <a:srgbClr val="FF0000"/>
                </a:solidFill>
                <a:latin typeface="+mj-lt"/>
              </a:rPr>
              <a:t>20*10,000</a:t>
            </a:r>
            <a:r>
              <a:rPr lang="en-US" sz="2800" dirty="0">
                <a:solidFill>
                  <a:schemeClr val="tx1"/>
                </a:solidFill>
                <a:latin typeface="+mj-lt"/>
              </a:rPr>
              <a:t> (the 20 coefficients for each of the original images) ~ 3 * 10</a:t>
            </a:r>
            <a:r>
              <a:rPr lang="en-US" sz="2800" baseline="30000" dirty="0">
                <a:solidFill>
                  <a:schemeClr val="tx1"/>
                </a:solidFill>
                <a:latin typeface="+mj-lt"/>
              </a:rPr>
              <a:t>5</a:t>
            </a:r>
          </a:p>
          <a:p>
            <a:endParaRPr lang="en-US" sz="2800" dirty="0">
              <a:solidFill>
                <a:schemeClr val="tx1"/>
              </a:solidFill>
              <a:latin typeface="+mj-lt"/>
            </a:endParaRPr>
          </a:p>
          <a:p>
            <a:r>
              <a:rPr lang="en-US" sz="2800" dirty="0">
                <a:solidFill>
                  <a:schemeClr val="tx1"/>
                </a:solidFill>
                <a:latin typeface="+mj-lt"/>
              </a:rPr>
              <a:t>K * M + K * N = K * (M+N) </a:t>
            </a:r>
          </a:p>
          <a:p>
            <a:r>
              <a:rPr lang="en-US" sz="2800" dirty="0">
                <a:solidFill>
                  <a:schemeClr val="tx1"/>
                </a:solidFill>
                <a:latin typeface="+mj-lt"/>
              </a:rPr>
              <a:t>&lt;&lt; M * N if K &lt;&lt; M,N (I think?)</a:t>
            </a:r>
          </a:p>
        </p:txBody>
      </p:sp>
    </p:spTree>
    <p:extLst>
      <p:ext uri="{BB962C8B-B14F-4D97-AF65-F5344CB8AC3E}">
        <p14:creationId xmlns:p14="http://schemas.microsoft.com/office/powerpoint/2010/main" val="3335452040"/>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CFFE6-F895-3D4B-9F4D-DEDF9EEE0BD5}"/>
              </a:ext>
            </a:extLst>
          </p:cNvPr>
          <p:cNvSpPr>
            <a:spLocks noGrp="1"/>
          </p:cNvSpPr>
          <p:nvPr>
            <p:ph type="title"/>
          </p:nvPr>
        </p:nvSpPr>
        <p:spPr>
          <a:xfrm>
            <a:off x="2432396" y="381000"/>
            <a:ext cx="8140007" cy="1371600"/>
          </a:xfrm>
        </p:spPr>
        <p:txBody>
          <a:bodyPr/>
          <a:lstStyle/>
          <a:p>
            <a:r>
              <a:rPr lang="en-US" dirty="0"/>
              <a:t>When does it work?</a:t>
            </a:r>
          </a:p>
        </p:txBody>
      </p:sp>
      <p:sp>
        <p:nvSpPr>
          <p:cNvPr id="5" name="TextBox 4">
            <a:extLst>
              <a:ext uri="{FF2B5EF4-FFF2-40B4-BE49-F238E27FC236}">
                <a16:creationId xmlns:a16="http://schemas.microsoft.com/office/drawing/2014/main" id="{ED60FDD6-4155-7942-94E4-738A5E3C4D0A}"/>
              </a:ext>
            </a:extLst>
          </p:cNvPr>
          <p:cNvSpPr txBox="1"/>
          <p:nvPr/>
        </p:nvSpPr>
        <p:spPr>
          <a:xfrm>
            <a:off x="1027294" y="6665655"/>
            <a:ext cx="10950210" cy="2554545"/>
          </a:xfrm>
          <a:prstGeom prst="rect">
            <a:avLst/>
          </a:prstGeom>
          <a:noFill/>
        </p:spPr>
        <p:txBody>
          <a:bodyPr wrap="square" rtlCol="0">
            <a:spAutoFit/>
          </a:bodyPr>
          <a:lstStyle/>
          <a:p>
            <a:r>
              <a:rPr lang="en-US" dirty="0">
                <a:latin typeface="+mj-lt"/>
              </a:rPr>
              <a:t>When there exist a lower-dimensional representation of the data, of course!</a:t>
            </a:r>
          </a:p>
          <a:p>
            <a:endParaRPr lang="en-US" dirty="0">
              <a:latin typeface="+mj-lt"/>
            </a:endParaRPr>
          </a:p>
          <a:p>
            <a:r>
              <a:rPr lang="en-US" dirty="0">
                <a:solidFill>
                  <a:schemeClr val="tx1"/>
                </a:solidFill>
                <a:latin typeface="+mj-lt"/>
              </a:rPr>
              <a:t>However, in high-dimensional data sets (e.g., images, spectra…) this is very common.</a:t>
            </a:r>
          </a:p>
        </p:txBody>
      </p:sp>
      <p:pic>
        <p:nvPicPr>
          <p:cNvPr id="7" name="Picture 6">
            <a:extLst>
              <a:ext uri="{FF2B5EF4-FFF2-40B4-BE49-F238E27FC236}">
                <a16:creationId xmlns:a16="http://schemas.microsoft.com/office/drawing/2014/main" id="{C212DF30-0D6D-6844-9642-1C25A82F76AF}"/>
              </a:ext>
            </a:extLst>
          </p:cNvPr>
          <p:cNvPicPr>
            <a:picLocks noChangeAspect="1"/>
          </p:cNvPicPr>
          <p:nvPr/>
        </p:nvPicPr>
        <p:blipFill>
          <a:blip r:embed="rId2"/>
          <a:stretch>
            <a:fillRect/>
          </a:stretch>
        </p:blipFill>
        <p:spPr>
          <a:xfrm>
            <a:off x="863600" y="1924050"/>
            <a:ext cx="10619814" cy="4629150"/>
          </a:xfrm>
          <a:prstGeom prst="rect">
            <a:avLst/>
          </a:prstGeom>
        </p:spPr>
      </p:pic>
    </p:spTree>
    <p:extLst>
      <p:ext uri="{BB962C8B-B14F-4D97-AF65-F5344CB8AC3E}">
        <p14:creationId xmlns:p14="http://schemas.microsoft.com/office/powerpoint/2010/main" val="3956660126"/>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4980" name="Rectangle 4"/>
          <p:cNvSpPr>
            <a:spLocks noGrp="1" noChangeArrowheads="1"/>
          </p:cNvSpPr>
          <p:nvPr>
            <p:ph type="title"/>
          </p:nvPr>
        </p:nvSpPr>
        <p:spPr>
          <a:xfrm>
            <a:off x="1170432" y="407616"/>
            <a:ext cx="10728960" cy="1418928"/>
          </a:xfrm>
        </p:spPr>
        <p:txBody>
          <a:bodyPr/>
          <a:lstStyle/>
          <a:p>
            <a:pPr algn="ctr"/>
            <a:r>
              <a:rPr lang="en-US" dirty="0"/>
              <a:t>What is </a:t>
            </a:r>
            <a:r>
              <a:rPr lang="en-US" dirty="0">
                <a:solidFill>
                  <a:schemeClr val="accent6">
                    <a:lumMod val="75000"/>
                  </a:schemeClr>
                </a:solidFill>
              </a:rPr>
              <a:t>Clustering</a:t>
            </a:r>
            <a:r>
              <a:rPr lang="en-US" dirty="0"/>
              <a:t>?</a:t>
            </a:r>
          </a:p>
        </p:txBody>
      </p:sp>
      <p:sp>
        <p:nvSpPr>
          <p:cNvPr id="1534981" name="Rectangle 5"/>
          <p:cNvSpPr>
            <a:spLocks noGrp="1" noChangeArrowheads="1"/>
          </p:cNvSpPr>
          <p:nvPr>
            <p:ph idx="1"/>
          </p:nvPr>
        </p:nvSpPr>
        <p:spPr>
          <a:xfrm>
            <a:off x="695395" y="2345830"/>
            <a:ext cx="11830756" cy="1842347"/>
          </a:xfrm>
        </p:spPr>
        <p:txBody>
          <a:bodyPr>
            <a:normAutofit/>
          </a:bodyPr>
          <a:lstStyle/>
          <a:p>
            <a:pPr marL="0" indent="0" algn="ctr">
              <a:buNone/>
            </a:pPr>
            <a:r>
              <a:rPr lang="en-US" sz="3413" dirty="0"/>
              <a:t>In general, a </a:t>
            </a:r>
            <a:r>
              <a:rPr lang="en-US" sz="3413" dirty="0">
                <a:solidFill>
                  <a:schemeClr val="accent6">
                    <a:lumMod val="75000"/>
                  </a:schemeClr>
                </a:solidFill>
              </a:rPr>
              <a:t>grouping</a:t>
            </a:r>
            <a:r>
              <a:rPr lang="en-US" sz="3413" dirty="0"/>
              <a:t> of objects such that the objects in a </a:t>
            </a:r>
            <a:r>
              <a:rPr lang="en-US" sz="3413" dirty="0">
                <a:solidFill>
                  <a:srgbClr val="0070C0"/>
                </a:solidFill>
              </a:rPr>
              <a:t>group</a:t>
            </a:r>
            <a:r>
              <a:rPr lang="en-US" sz="3413" dirty="0"/>
              <a:t> (</a:t>
            </a:r>
            <a:r>
              <a:rPr lang="en-US" sz="3413" dirty="0">
                <a:solidFill>
                  <a:srgbClr val="0070C0"/>
                </a:solidFill>
              </a:rPr>
              <a:t>cluster</a:t>
            </a:r>
            <a:r>
              <a:rPr lang="en-US" sz="3413" dirty="0"/>
              <a:t>) are similar (or related) to one another and different from (or unrelated to) the objects in other groups</a:t>
            </a:r>
          </a:p>
        </p:txBody>
      </p:sp>
      <p:pic>
        <p:nvPicPr>
          <p:cNvPr id="5" name="Picture 4" descr="A picture containing flower, drawing&#10;&#10;Description automatically generated">
            <a:extLst>
              <a:ext uri="{FF2B5EF4-FFF2-40B4-BE49-F238E27FC236}">
                <a16:creationId xmlns:a16="http://schemas.microsoft.com/office/drawing/2014/main" id="{EDE52352-71CA-554D-BECD-4A7000B4B74A}"/>
              </a:ext>
            </a:extLst>
          </p:cNvPr>
          <p:cNvPicPr>
            <a:picLocks noChangeAspect="1"/>
          </p:cNvPicPr>
          <p:nvPr/>
        </p:nvPicPr>
        <p:blipFill rotWithShape="1">
          <a:blip r:embed="rId2"/>
          <a:srcRect l="12048" t="14062" r="9827" b="23746"/>
          <a:stretch/>
        </p:blipFill>
        <p:spPr>
          <a:xfrm>
            <a:off x="4738557" y="4224674"/>
            <a:ext cx="6945443" cy="5528926"/>
          </a:xfrm>
          <a:prstGeom prst="rect">
            <a:avLst/>
          </a:prstGeom>
        </p:spPr>
      </p:pic>
      <p:cxnSp>
        <p:nvCxnSpPr>
          <p:cNvPr id="7" name="Straight Connector 6">
            <a:extLst>
              <a:ext uri="{FF2B5EF4-FFF2-40B4-BE49-F238E27FC236}">
                <a16:creationId xmlns:a16="http://schemas.microsoft.com/office/drawing/2014/main" id="{952A80F8-D160-F549-B674-930664D21B0B}"/>
              </a:ext>
            </a:extLst>
          </p:cNvPr>
          <p:cNvCxnSpPr>
            <a:cxnSpLocks/>
          </p:cNvCxnSpPr>
          <p:nvPr/>
        </p:nvCxnSpPr>
        <p:spPr>
          <a:xfrm>
            <a:off x="7596091" y="6172200"/>
            <a:ext cx="1529588" cy="457200"/>
          </a:xfrm>
          <a:prstGeom prst="line">
            <a:avLst/>
          </a:prstGeom>
          <a:ln w="28575">
            <a:solidFill>
              <a:schemeClr val="tx1">
                <a:lumMod val="85000"/>
                <a:lumOff val="15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DAE8D129-0C5B-C14A-807D-2B185AC4ED54}"/>
              </a:ext>
            </a:extLst>
          </p:cNvPr>
          <p:cNvSpPr txBox="1"/>
          <p:nvPr/>
        </p:nvSpPr>
        <p:spPr>
          <a:xfrm rot="949459">
            <a:off x="7998482" y="5752512"/>
            <a:ext cx="994183" cy="584775"/>
          </a:xfrm>
          <a:prstGeom prst="rect">
            <a:avLst/>
          </a:prstGeom>
          <a:noFill/>
        </p:spPr>
        <p:txBody>
          <a:bodyPr wrap="none" rtlCol="0">
            <a:spAutoFit/>
          </a:bodyPr>
          <a:lstStyle/>
          <a:p>
            <a:r>
              <a:rPr lang="en-US" dirty="0">
                <a:solidFill>
                  <a:schemeClr val="tx1"/>
                </a:solidFill>
                <a:latin typeface="+mj-lt"/>
              </a:rPr>
              <a:t>max </a:t>
            </a:r>
          </a:p>
        </p:txBody>
      </p:sp>
      <p:cxnSp>
        <p:nvCxnSpPr>
          <p:cNvPr id="51" name="Straight Connector 50">
            <a:extLst>
              <a:ext uri="{FF2B5EF4-FFF2-40B4-BE49-F238E27FC236}">
                <a16:creationId xmlns:a16="http://schemas.microsoft.com/office/drawing/2014/main" id="{FCDDE7D1-C871-2E47-BAB4-BF4F24BC3791}"/>
              </a:ext>
            </a:extLst>
          </p:cNvPr>
          <p:cNvCxnSpPr>
            <a:cxnSpLocks/>
          </p:cNvCxnSpPr>
          <p:nvPr/>
        </p:nvCxnSpPr>
        <p:spPr>
          <a:xfrm flipV="1">
            <a:off x="7704465" y="8088332"/>
            <a:ext cx="656420" cy="641904"/>
          </a:xfrm>
          <a:prstGeom prst="line">
            <a:avLst/>
          </a:prstGeom>
          <a:ln w="28575">
            <a:solidFill>
              <a:schemeClr val="tx1">
                <a:lumMod val="85000"/>
                <a:lumOff val="15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AA1692EF-CE82-B54A-94BC-EE34E743E0B8}"/>
              </a:ext>
            </a:extLst>
          </p:cNvPr>
          <p:cNvSpPr txBox="1"/>
          <p:nvPr/>
        </p:nvSpPr>
        <p:spPr>
          <a:xfrm rot="18931414">
            <a:off x="8009557" y="8437848"/>
            <a:ext cx="909223" cy="584775"/>
          </a:xfrm>
          <a:prstGeom prst="rect">
            <a:avLst/>
          </a:prstGeom>
          <a:noFill/>
        </p:spPr>
        <p:txBody>
          <a:bodyPr wrap="none" rtlCol="0">
            <a:spAutoFit/>
          </a:bodyPr>
          <a:lstStyle/>
          <a:p>
            <a:r>
              <a:rPr lang="en-US" dirty="0">
                <a:solidFill>
                  <a:schemeClr val="tx1"/>
                </a:solidFill>
                <a:latin typeface="+mj-lt"/>
              </a:rPr>
              <a:t>min </a:t>
            </a:r>
          </a:p>
        </p:txBody>
      </p:sp>
      <p:sp>
        <p:nvSpPr>
          <p:cNvPr id="12" name="TextBox 11">
            <a:extLst>
              <a:ext uri="{FF2B5EF4-FFF2-40B4-BE49-F238E27FC236}">
                <a16:creationId xmlns:a16="http://schemas.microsoft.com/office/drawing/2014/main" id="{4153D839-64DB-A649-91C5-BBE11D1D1EC9}"/>
              </a:ext>
            </a:extLst>
          </p:cNvPr>
          <p:cNvSpPr txBox="1"/>
          <p:nvPr/>
        </p:nvSpPr>
        <p:spPr>
          <a:xfrm>
            <a:off x="374773" y="4684455"/>
            <a:ext cx="3964435" cy="2554545"/>
          </a:xfrm>
          <a:prstGeom prst="rect">
            <a:avLst/>
          </a:prstGeom>
          <a:noFill/>
        </p:spPr>
        <p:txBody>
          <a:bodyPr wrap="square" rtlCol="0">
            <a:spAutoFit/>
          </a:bodyPr>
          <a:lstStyle/>
          <a:p>
            <a:r>
              <a:rPr lang="en-US" dirty="0">
                <a:solidFill>
                  <a:schemeClr val="tx1"/>
                </a:solidFill>
                <a:latin typeface="+mj-lt"/>
              </a:rPr>
              <a:t>A clustering scheme is</a:t>
            </a:r>
          </a:p>
          <a:p>
            <a:r>
              <a:rPr lang="en-US" dirty="0">
                <a:solidFill>
                  <a:schemeClr val="tx1"/>
                </a:solidFill>
                <a:latin typeface="+mj-lt"/>
              </a:rPr>
              <a:t>successful if </a:t>
            </a:r>
            <a:r>
              <a:rPr lang="en-US" dirty="0">
                <a:solidFill>
                  <a:srgbClr val="FF0000"/>
                </a:solidFill>
                <a:latin typeface="+mj-lt"/>
              </a:rPr>
              <a:t>inter-cluster distances are large</a:t>
            </a:r>
            <a:r>
              <a:rPr lang="en-US" dirty="0">
                <a:solidFill>
                  <a:schemeClr val="tx1"/>
                </a:solidFill>
                <a:latin typeface="+mj-lt"/>
              </a:rPr>
              <a:t> and </a:t>
            </a:r>
            <a:r>
              <a:rPr lang="en-US" dirty="0">
                <a:solidFill>
                  <a:srgbClr val="FF0000"/>
                </a:solidFill>
                <a:latin typeface="+mj-lt"/>
              </a:rPr>
              <a:t>intra-cluster distance are small</a:t>
            </a:r>
            <a:r>
              <a:rPr lang="en-US" dirty="0">
                <a:solidFill>
                  <a:schemeClr val="tx1"/>
                </a:solidFill>
                <a:latin typeface="+mj-lt"/>
              </a:rPr>
              <a:t>.</a:t>
            </a:r>
          </a:p>
        </p:txBody>
      </p:sp>
      <p:sp>
        <p:nvSpPr>
          <p:cNvPr id="13" name="TextBox 12">
            <a:extLst>
              <a:ext uri="{FF2B5EF4-FFF2-40B4-BE49-F238E27FC236}">
                <a16:creationId xmlns:a16="http://schemas.microsoft.com/office/drawing/2014/main" id="{48932D67-663D-8B43-8B3E-08271C2F4BB7}"/>
              </a:ext>
            </a:extLst>
          </p:cNvPr>
          <p:cNvSpPr txBox="1"/>
          <p:nvPr/>
        </p:nvSpPr>
        <p:spPr>
          <a:xfrm>
            <a:off x="914928" y="8961263"/>
            <a:ext cx="2884123" cy="769441"/>
          </a:xfrm>
          <a:prstGeom prst="rect">
            <a:avLst/>
          </a:prstGeom>
          <a:noFill/>
        </p:spPr>
        <p:txBody>
          <a:bodyPr wrap="none" rtlCol="0">
            <a:spAutoFit/>
          </a:bodyPr>
          <a:lstStyle/>
          <a:p>
            <a:r>
              <a:rPr lang="en-US" sz="2200" dirty="0">
                <a:latin typeface="+mj-lt"/>
              </a:rPr>
              <a:t>Visualization inspiration</a:t>
            </a:r>
          </a:p>
          <a:p>
            <a:r>
              <a:rPr lang="en-US" sz="2200" dirty="0">
                <a:latin typeface="+mj-lt"/>
              </a:rPr>
              <a:t>credit: Loren Rhodes</a:t>
            </a:r>
          </a:p>
        </p:txBody>
      </p:sp>
    </p:spTree>
    <p:extLst>
      <p:ext uri="{BB962C8B-B14F-4D97-AF65-F5344CB8AC3E}">
        <p14:creationId xmlns:p14="http://schemas.microsoft.com/office/powerpoint/2010/main" val="3776163474"/>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A2E5E-488F-484E-AD1C-48E83CA04EE1}"/>
              </a:ext>
            </a:extLst>
          </p:cNvPr>
          <p:cNvSpPr>
            <a:spLocks noGrp="1"/>
          </p:cNvSpPr>
          <p:nvPr>
            <p:ph type="title"/>
          </p:nvPr>
        </p:nvSpPr>
        <p:spPr>
          <a:xfrm>
            <a:off x="2387600" y="582676"/>
            <a:ext cx="8444807" cy="1690624"/>
          </a:xfrm>
        </p:spPr>
        <p:txBody>
          <a:bodyPr>
            <a:normAutofit/>
          </a:bodyPr>
          <a:lstStyle/>
          <a:p>
            <a:r>
              <a:rPr lang="en-US" dirty="0"/>
              <a:t>How do we assess information loss?</a:t>
            </a:r>
          </a:p>
        </p:txBody>
      </p:sp>
      <p:sp>
        <p:nvSpPr>
          <p:cNvPr id="7" name="TextBox 6">
            <a:extLst>
              <a:ext uri="{FF2B5EF4-FFF2-40B4-BE49-F238E27FC236}">
                <a16:creationId xmlns:a16="http://schemas.microsoft.com/office/drawing/2014/main" id="{071C2A9E-9676-0F43-A8DA-97EF03D3B1B4}"/>
              </a:ext>
            </a:extLst>
          </p:cNvPr>
          <p:cNvSpPr txBox="1"/>
          <p:nvPr/>
        </p:nvSpPr>
        <p:spPr>
          <a:xfrm>
            <a:off x="406400" y="2514600"/>
            <a:ext cx="12268200" cy="3539430"/>
          </a:xfrm>
          <a:prstGeom prst="rect">
            <a:avLst/>
          </a:prstGeom>
          <a:noFill/>
        </p:spPr>
        <p:txBody>
          <a:bodyPr wrap="square" rtlCol="0">
            <a:spAutoFit/>
          </a:bodyPr>
          <a:lstStyle/>
          <a:p>
            <a:pPr marL="457200" indent="-457200" algn="l">
              <a:buFont typeface="Arial" panose="020B0604020202020204" pitchFamily="34" charset="0"/>
              <a:buChar char="•"/>
            </a:pPr>
            <a:r>
              <a:rPr lang="en-US" dirty="0">
                <a:solidFill>
                  <a:schemeClr val="tx1"/>
                </a:solidFill>
                <a:latin typeface="+mj-lt"/>
              </a:rPr>
              <a:t>A typical approach is to create a PCA representation of the data and ask what fraction of the variability in the data is captured by a certain number of PCs. </a:t>
            </a:r>
          </a:p>
          <a:p>
            <a:pPr marL="457200" indent="-457200" algn="l">
              <a:buFont typeface="Arial" panose="020B0604020202020204" pitchFamily="34" charset="0"/>
              <a:buChar char="•"/>
            </a:pPr>
            <a:r>
              <a:rPr lang="en-US" dirty="0">
                <a:solidFill>
                  <a:schemeClr val="tx1"/>
                </a:solidFill>
                <a:latin typeface="+mj-lt"/>
              </a:rPr>
              <a:t>We can exclude components that yield a small contribution to the total variance (left), or look at the cumulative explained variance  and recover a fixed fraction (right).</a:t>
            </a:r>
          </a:p>
          <a:p>
            <a:pPr marL="457200" indent="-457200" algn="l">
              <a:buFont typeface="Arial" panose="020B0604020202020204" pitchFamily="34" charset="0"/>
              <a:buChar char="•"/>
            </a:pPr>
            <a:r>
              <a:rPr lang="en-US" dirty="0">
                <a:solidFill>
                  <a:schemeClr val="tx1"/>
                </a:solidFill>
                <a:latin typeface="+mj-lt"/>
              </a:rPr>
              <a:t>We can also look at other metrics, e.g. the % error in reconstruction.</a:t>
            </a:r>
          </a:p>
        </p:txBody>
      </p:sp>
      <p:pic>
        <p:nvPicPr>
          <p:cNvPr id="4" name="Picture 3" descr="A picture containing text, screenshot, plot, font&#10;&#10;Description automatically generated">
            <a:extLst>
              <a:ext uri="{FF2B5EF4-FFF2-40B4-BE49-F238E27FC236}">
                <a16:creationId xmlns:a16="http://schemas.microsoft.com/office/drawing/2014/main" id="{45F7DADE-A0A3-744A-B5C3-82B61CC23920}"/>
              </a:ext>
            </a:extLst>
          </p:cNvPr>
          <p:cNvPicPr>
            <a:picLocks noChangeAspect="1"/>
          </p:cNvPicPr>
          <p:nvPr/>
        </p:nvPicPr>
        <p:blipFill>
          <a:blip r:embed="rId2"/>
          <a:stretch>
            <a:fillRect/>
          </a:stretch>
        </p:blipFill>
        <p:spPr>
          <a:xfrm>
            <a:off x="25400" y="6327588"/>
            <a:ext cx="6394824" cy="3197412"/>
          </a:xfrm>
          <a:prstGeom prst="rect">
            <a:avLst/>
          </a:prstGeom>
        </p:spPr>
      </p:pic>
      <p:pic>
        <p:nvPicPr>
          <p:cNvPr id="9" name="Picture 8" descr="A picture containing text, line, screenshot, plot&#10;&#10;Description automatically generated">
            <a:extLst>
              <a:ext uri="{FF2B5EF4-FFF2-40B4-BE49-F238E27FC236}">
                <a16:creationId xmlns:a16="http://schemas.microsoft.com/office/drawing/2014/main" id="{7407E2F9-48C7-7245-AEC1-4E0EE3E9758B}"/>
              </a:ext>
            </a:extLst>
          </p:cNvPr>
          <p:cNvPicPr>
            <a:picLocks noChangeAspect="1"/>
          </p:cNvPicPr>
          <p:nvPr/>
        </p:nvPicPr>
        <p:blipFill>
          <a:blip r:embed="rId3"/>
          <a:stretch>
            <a:fillRect/>
          </a:stretch>
        </p:blipFill>
        <p:spPr>
          <a:xfrm>
            <a:off x="6562464" y="6324600"/>
            <a:ext cx="6442336" cy="3221168"/>
          </a:xfrm>
          <a:prstGeom prst="rect">
            <a:avLst/>
          </a:prstGeom>
        </p:spPr>
      </p:pic>
    </p:spTree>
    <p:extLst>
      <p:ext uri="{BB962C8B-B14F-4D97-AF65-F5344CB8AC3E}">
        <p14:creationId xmlns:p14="http://schemas.microsoft.com/office/powerpoint/2010/main" val="2585042666"/>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DA3B60-B0EA-D249-AAB7-456392080A38}"/>
              </a:ext>
            </a:extLst>
          </p:cNvPr>
          <p:cNvSpPr>
            <a:spLocks noGrp="1"/>
          </p:cNvSpPr>
          <p:nvPr>
            <p:ph type="title"/>
          </p:nvPr>
        </p:nvSpPr>
        <p:spPr>
          <a:xfrm>
            <a:off x="2279996" y="685800"/>
            <a:ext cx="8444807" cy="1690624"/>
          </a:xfrm>
        </p:spPr>
        <p:txBody>
          <a:bodyPr/>
          <a:lstStyle/>
          <a:p>
            <a:r>
              <a:rPr lang="en-US" dirty="0"/>
              <a:t>Kernel PCA</a:t>
            </a:r>
          </a:p>
        </p:txBody>
      </p:sp>
      <p:sp>
        <p:nvSpPr>
          <p:cNvPr id="3" name="TextBox 2">
            <a:extLst>
              <a:ext uri="{FF2B5EF4-FFF2-40B4-BE49-F238E27FC236}">
                <a16:creationId xmlns:a16="http://schemas.microsoft.com/office/drawing/2014/main" id="{76787935-4AFB-ED46-95C5-57E282EEEF01}"/>
              </a:ext>
            </a:extLst>
          </p:cNvPr>
          <p:cNvSpPr txBox="1"/>
          <p:nvPr/>
        </p:nvSpPr>
        <p:spPr>
          <a:xfrm>
            <a:off x="1092200" y="2895600"/>
            <a:ext cx="11239501" cy="6494085"/>
          </a:xfrm>
          <a:prstGeom prst="rect">
            <a:avLst/>
          </a:prstGeom>
          <a:noFill/>
        </p:spPr>
        <p:txBody>
          <a:bodyPr wrap="square" rtlCol="0">
            <a:spAutoFit/>
          </a:bodyPr>
          <a:lstStyle/>
          <a:p>
            <a:pPr algn="l"/>
            <a:r>
              <a:rPr lang="en-US" dirty="0">
                <a:solidFill>
                  <a:schemeClr val="tx1"/>
                </a:solidFill>
                <a:latin typeface="+mj-lt"/>
              </a:rPr>
              <a:t>Remember our old friend, the kernel trick from SVMs?</a:t>
            </a:r>
          </a:p>
          <a:p>
            <a:pPr algn="l"/>
            <a:endParaRPr lang="en-US" dirty="0">
              <a:solidFill>
                <a:schemeClr val="tx1"/>
              </a:solidFill>
              <a:latin typeface="+mj-lt"/>
            </a:endParaRPr>
          </a:p>
          <a:p>
            <a:pPr algn="l"/>
            <a:r>
              <a:rPr lang="en-US" dirty="0">
                <a:solidFill>
                  <a:schemeClr val="tx1"/>
                </a:solidFill>
                <a:latin typeface="+mj-lt"/>
              </a:rPr>
              <a:t>Turns out that we can apply it here as well. </a:t>
            </a:r>
          </a:p>
          <a:p>
            <a:pPr algn="l"/>
            <a:endParaRPr lang="en-US" dirty="0">
              <a:solidFill>
                <a:schemeClr val="tx1"/>
              </a:solidFill>
              <a:latin typeface="+mj-lt"/>
            </a:endParaRPr>
          </a:p>
          <a:p>
            <a:pPr algn="l"/>
            <a:r>
              <a:rPr lang="en-US" dirty="0">
                <a:solidFill>
                  <a:schemeClr val="tx1"/>
                </a:solidFill>
                <a:latin typeface="+mj-lt"/>
              </a:rPr>
              <a:t>We can use a kernel function to obtain principal components in a transformed space, going beyond the linear representation, but without specifying the mapping function.</a:t>
            </a:r>
          </a:p>
          <a:p>
            <a:pPr algn="l"/>
            <a:endParaRPr lang="en-US" dirty="0">
              <a:solidFill>
                <a:schemeClr val="tx1"/>
              </a:solidFill>
              <a:latin typeface="+mj-lt"/>
            </a:endParaRPr>
          </a:p>
          <a:p>
            <a:pPr algn="l"/>
            <a:r>
              <a:rPr lang="en-US" dirty="0">
                <a:solidFill>
                  <a:schemeClr val="tx1"/>
                </a:solidFill>
                <a:latin typeface="+mj-lt"/>
              </a:rPr>
              <a:t>The principal components in kernel PCA are the eigenvectors of the kernel matrix </a:t>
            </a:r>
            <a:r>
              <a:rPr lang="en-US" dirty="0">
                <a:solidFill>
                  <a:schemeClr val="tx1"/>
                </a:solidFill>
                <a:latin typeface="+mj-lt"/>
                <a:sym typeface="Wingdings" pitchFamily="2" charset="2"/>
              </a:rPr>
              <a:t> </a:t>
            </a:r>
          </a:p>
          <a:p>
            <a:pPr algn="l"/>
            <a:endParaRPr lang="en-US" dirty="0">
              <a:solidFill>
                <a:schemeClr val="tx1"/>
              </a:solidFill>
              <a:latin typeface="+mj-lt"/>
              <a:sym typeface="Wingdings" pitchFamily="2" charset="2"/>
            </a:endParaRPr>
          </a:p>
          <a:p>
            <a:pPr algn="l"/>
            <a:r>
              <a:rPr lang="en-US" dirty="0">
                <a:solidFill>
                  <a:schemeClr val="tx1"/>
                </a:solidFill>
                <a:latin typeface="+mj-lt"/>
                <a:sym typeface="Wingdings" pitchFamily="2" charset="2"/>
              </a:rPr>
              <a:t>They are not a linear mapping of the original features.</a:t>
            </a:r>
            <a:endParaRPr lang="en-US" dirty="0">
              <a:solidFill>
                <a:schemeClr val="tx1"/>
              </a:solidFill>
              <a:latin typeface="+mj-lt"/>
            </a:endParaRPr>
          </a:p>
          <a:p>
            <a:pPr algn="l"/>
            <a:endParaRPr lang="en-US" dirty="0">
              <a:solidFill>
                <a:schemeClr val="tx1"/>
              </a:solidFill>
              <a:latin typeface="+mj-lt"/>
            </a:endParaRPr>
          </a:p>
        </p:txBody>
      </p:sp>
    </p:spTree>
    <p:extLst>
      <p:ext uri="{BB962C8B-B14F-4D97-AF65-F5344CB8AC3E}">
        <p14:creationId xmlns:p14="http://schemas.microsoft.com/office/powerpoint/2010/main" val="111761018"/>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CD52FEF-20DA-3B40-B7C0-6E6EC85EFC8C}"/>
              </a:ext>
            </a:extLst>
          </p:cNvPr>
          <p:cNvPicPr>
            <a:picLocks noChangeAspect="1"/>
          </p:cNvPicPr>
          <p:nvPr/>
        </p:nvPicPr>
        <p:blipFill>
          <a:blip r:embed="rId2"/>
          <a:stretch>
            <a:fillRect/>
          </a:stretch>
        </p:blipFill>
        <p:spPr>
          <a:xfrm>
            <a:off x="711200" y="2362200"/>
            <a:ext cx="12087087" cy="4191000"/>
          </a:xfrm>
          <a:prstGeom prst="rect">
            <a:avLst/>
          </a:prstGeom>
        </p:spPr>
      </p:pic>
      <p:sp>
        <p:nvSpPr>
          <p:cNvPr id="14" name="Title 1">
            <a:extLst>
              <a:ext uri="{FF2B5EF4-FFF2-40B4-BE49-F238E27FC236}">
                <a16:creationId xmlns:a16="http://schemas.microsoft.com/office/drawing/2014/main" id="{1B464A0E-74D4-4944-B662-16997786B57C}"/>
              </a:ext>
            </a:extLst>
          </p:cNvPr>
          <p:cNvSpPr>
            <a:spLocks noGrp="1"/>
          </p:cNvSpPr>
          <p:nvPr>
            <p:ph type="title"/>
          </p:nvPr>
        </p:nvSpPr>
        <p:spPr>
          <a:xfrm>
            <a:off x="2279996" y="609600"/>
            <a:ext cx="8444807" cy="1690624"/>
          </a:xfrm>
        </p:spPr>
        <p:txBody>
          <a:bodyPr/>
          <a:lstStyle/>
          <a:p>
            <a:r>
              <a:rPr lang="en-US" dirty="0"/>
              <a:t>Kernel PCA</a:t>
            </a:r>
          </a:p>
        </p:txBody>
      </p:sp>
      <p:sp>
        <p:nvSpPr>
          <p:cNvPr id="15" name="TextBox 14">
            <a:extLst>
              <a:ext uri="{FF2B5EF4-FFF2-40B4-BE49-F238E27FC236}">
                <a16:creationId xmlns:a16="http://schemas.microsoft.com/office/drawing/2014/main" id="{F5D5D7F7-822A-4241-A79F-B7B396D9113D}"/>
              </a:ext>
            </a:extLst>
          </p:cNvPr>
          <p:cNvSpPr txBox="1"/>
          <p:nvPr/>
        </p:nvSpPr>
        <p:spPr>
          <a:xfrm>
            <a:off x="504687" y="6553200"/>
            <a:ext cx="12293600" cy="3046988"/>
          </a:xfrm>
          <a:prstGeom prst="rect">
            <a:avLst/>
          </a:prstGeom>
          <a:noFill/>
        </p:spPr>
        <p:txBody>
          <a:bodyPr wrap="square">
            <a:spAutoFit/>
          </a:bodyPr>
          <a:lstStyle/>
          <a:p>
            <a:r>
              <a:rPr lang="en-US" sz="3200" dirty="0">
                <a:solidFill>
                  <a:schemeClr val="tx1"/>
                </a:solidFill>
                <a:effectLst/>
                <a:latin typeface="+mj-lt"/>
              </a:rPr>
              <a:t>The original data, shown in the leftmost panel, live in two dimensions and allow us to distinguish between the two populations (characterized by different colors for illustration purposes). Linear PCA (second panel from left) can't engineer a transformation to a lower- dimensional space that keeps the information about population membership (i.e., color), but Kernel PCA can, provided that the correct value of </a:t>
            </a:r>
            <a:r>
              <a:rPr lang="el-GR" sz="3200" dirty="0">
                <a:solidFill>
                  <a:schemeClr val="tx1"/>
                </a:solidFill>
                <a:effectLst/>
                <a:latin typeface="+mj-lt"/>
              </a:rPr>
              <a:t>γ </a:t>
            </a:r>
            <a:r>
              <a:rPr lang="en-US" sz="3200" dirty="0">
                <a:solidFill>
                  <a:schemeClr val="tx1"/>
                </a:solidFill>
                <a:effectLst/>
                <a:latin typeface="+mj-lt"/>
              </a:rPr>
              <a:t>is chosen. </a:t>
            </a:r>
            <a:endParaRPr lang="en-US" dirty="0">
              <a:solidFill>
                <a:schemeClr val="tx1"/>
              </a:solidFill>
              <a:latin typeface="+mj-lt"/>
            </a:endParaRPr>
          </a:p>
        </p:txBody>
      </p:sp>
    </p:spTree>
    <p:extLst>
      <p:ext uri="{BB962C8B-B14F-4D97-AF65-F5344CB8AC3E}">
        <p14:creationId xmlns:p14="http://schemas.microsoft.com/office/powerpoint/2010/main" val="3006363760"/>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8226" name="Rectangle 2"/>
          <p:cNvSpPr>
            <a:spLocks noGrp="1" noChangeArrowheads="1"/>
          </p:cNvSpPr>
          <p:nvPr>
            <p:ph type="title"/>
          </p:nvPr>
        </p:nvSpPr>
        <p:spPr>
          <a:xfrm>
            <a:off x="541867" y="541866"/>
            <a:ext cx="12137813" cy="2201333"/>
          </a:xfrm>
        </p:spPr>
        <p:txBody>
          <a:bodyPr>
            <a:normAutofit/>
          </a:bodyPr>
          <a:lstStyle/>
          <a:p>
            <a:pPr>
              <a:spcBef>
                <a:spcPct val="20000"/>
              </a:spcBef>
            </a:pPr>
            <a:r>
              <a:rPr lang="en-US" dirty="0">
                <a:solidFill>
                  <a:schemeClr val="accent6">
                    <a:lumMod val="75000"/>
                  </a:schemeClr>
                </a:solidFill>
              </a:rPr>
              <a:t>How can we achieve </a:t>
            </a:r>
            <a:br>
              <a:rPr lang="en-US" dirty="0">
                <a:solidFill>
                  <a:schemeClr val="accent6">
                    <a:lumMod val="75000"/>
                  </a:schemeClr>
                </a:solidFill>
              </a:rPr>
            </a:br>
            <a:r>
              <a:rPr lang="en-US" dirty="0">
                <a:solidFill>
                  <a:schemeClr val="accent6">
                    <a:lumMod val="75000"/>
                  </a:schemeClr>
                </a:solidFill>
              </a:rPr>
              <a:t>dimensionality reduction?</a:t>
            </a:r>
          </a:p>
        </p:txBody>
      </p:sp>
      <p:sp>
        <p:nvSpPr>
          <p:cNvPr id="1588227" name="Rectangle 3"/>
          <p:cNvSpPr>
            <a:spLocks noGrp="1" noChangeArrowheads="1"/>
          </p:cNvSpPr>
          <p:nvPr>
            <p:ph idx="1"/>
          </p:nvPr>
        </p:nvSpPr>
        <p:spPr>
          <a:xfrm>
            <a:off x="541867" y="3576320"/>
            <a:ext cx="12137813" cy="5110480"/>
          </a:xfrm>
        </p:spPr>
        <p:txBody>
          <a:bodyPr>
            <a:noAutofit/>
          </a:bodyPr>
          <a:lstStyle/>
          <a:p>
            <a:pPr lvl="1">
              <a:spcBef>
                <a:spcPct val="20000"/>
              </a:spcBef>
            </a:pPr>
            <a:r>
              <a:rPr lang="en-US" sz="4600" dirty="0"/>
              <a:t>PCA</a:t>
            </a:r>
          </a:p>
          <a:p>
            <a:pPr lvl="1">
              <a:spcBef>
                <a:spcPct val="20000"/>
              </a:spcBef>
            </a:pPr>
            <a:r>
              <a:rPr lang="en-US" sz="4600" dirty="0"/>
              <a:t>Clustering</a:t>
            </a:r>
          </a:p>
          <a:p>
            <a:pPr lvl="1">
              <a:spcBef>
                <a:spcPct val="20000"/>
              </a:spcBef>
            </a:pPr>
            <a:r>
              <a:rPr lang="en-US" sz="4600" dirty="0"/>
              <a:t>Lasso (Ridge) regularization</a:t>
            </a:r>
          </a:p>
          <a:p>
            <a:pPr lvl="1">
              <a:spcBef>
                <a:spcPct val="20000"/>
              </a:spcBef>
            </a:pPr>
            <a:r>
              <a:rPr lang="en-US" sz="4600" dirty="0"/>
              <a:t>Feature ranking + selection from tree-based methods</a:t>
            </a:r>
          </a:p>
        </p:txBody>
      </p:sp>
    </p:spTree>
    <p:extLst>
      <p:ext uri="{BB962C8B-B14F-4D97-AF65-F5344CB8AC3E}">
        <p14:creationId xmlns:p14="http://schemas.microsoft.com/office/powerpoint/2010/main" val="321299199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8822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88227">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88227">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8822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8227"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7026" name="Rectangle 2"/>
          <p:cNvSpPr>
            <a:spLocks noGrp="1" noChangeArrowheads="1"/>
          </p:cNvSpPr>
          <p:nvPr>
            <p:ph type="title"/>
          </p:nvPr>
        </p:nvSpPr>
        <p:spPr>
          <a:xfrm>
            <a:off x="758613" y="498450"/>
            <a:ext cx="11776569" cy="1517227"/>
          </a:xfrm>
        </p:spPr>
        <p:txBody>
          <a:bodyPr>
            <a:normAutofit/>
          </a:bodyPr>
          <a:lstStyle/>
          <a:p>
            <a:r>
              <a:rPr lang="en-US" dirty="0"/>
              <a:t>THE Notion of a Cluster </a:t>
            </a:r>
            <a:br>
              <a:rPr lang="en-US" dirty="0"/>
            </a:br>
            <a:r>
              <a:rPr lang="en-US" dirty="0"/>
              <a:t>can be Ambiguous</a:t>
            </a:r>
          </a:p>
        </p:txBody>
      </p:sp>
      <p:pic>
        <p:nvPicPr>
          <p:cNvPr id="19" name="Picture 18" descr="A picture containing black, darkness&#10;&#10;Description automatically generated">
            <a:extLst>
              <a:ext uri="{FF2B5EF4-FFF2-40B4-BE49-F238E27FC236}">
                <a16:creationId xmlns:a16="http://schemas.microsoft.com/office/drawing/2014/main" id="{4AE7771B-6F22-7F4C-AA4F-8DAEFBFC1EAE}"/>
              </a:ext>
            </a:extLst>
          </p:cNvPr>
          <p:cNvPicPr>
            <a:picLocks noChangeAspect="1"/>
          </p:cNvPicPr>
          <p:nvPr/>
        </p:nvPicPr>
        <p:blipFill>
          <a:blip r:embed="rId3"/>
          <a:stretch>
            <a:fillRect/>
          </a:stretch>
        </p:blipFill>
        <p:spPr>
          <a:xfrm>
            <a:off x="646305" y="2514599"/>
            <a:ext cx="5303825" cy="3977869"/>
          </a:xfrm>
          <a:prstGeom prst="rect">
            <a:avLst/>
          </a:prstGeom>
        </p:spPr>
      </p:pic>
      <p:pic>
        <p:nvPicPr>
          <p:cNvPr id="21" name="Picture 20" descr="A screenshot of a video game&#10;&#10;Description automatically generated with medium confidence">
            <a:extLst>
              <a:ext uri="{FF2B5EF4-FFF2-40B4-BE49-F238E27FC236}">
                <a16:creationId xmlns:a16="http://schemas.microsoft.com/office/drawing/2014/main" id="{125963B0-118B-3A47-9096-A6A03BEAC6E0}"/>
              </a:ext>
            </a:extLst>
          </p:cNvPr>
          <p:cNvPicPr>
            <a:picLocks noChangeAspect="1"/>
          </p:cNvPicPr>
          <p:nvPr/>
        </p:nvPicPr>
        <p:blipFill>
          <a:blip r:embed="rId4"/>
          <a:stretch>
            <a:fillRect/>
          </a:stretch>
        </p:blipFill>
        <p:spPr>
          <a:xfrm>
            <a:off x="7152889" y="2544336"/>
            <a:ext cx="5303826" cy="3977870"/>
          </a:xfrm>
          <a:prstGeom prst="rect">
            <a:avLst/>
          </a:prstGeom>
        </p:spPr>
      </p:pic>
      <p:pic>
        <p:nvPicPr>
          <p:cNvPr id="23" name="Picture 22" descr="A screenshot of a video game&#10;&#10;Description automatically generated">
            <a:extLst>
              <a:ext uri="{FF2B5EF4-FFF2-40B4-BE49-F238E27FC236}">
                <a16:creationId xmlns:a16="http://schemas.microsoft.com/office/drawing/2014/main" id="{E590ED7B-2AB1-7544-A147-B5EC18C6FB1E}"/>
              </a:ext>
            </a:extLst>
          </p:cNvPr>
          <p:cNvPicPr>
            <a:picLocks noChangeAspect="1"/>
          </p:cNvPicPr>
          <p:nvPr/>
        </p:nvPicPr>
        <p:blipFill>
          <a:blip r:embed="rId5"/>
          <a:stretch>
            <a:fillRect/>
          </a:stretch>
        </p:blipFill>
        <p:spPr>
          <a:xfrm>
            <a:off x="646305" y="6096000"/>
            <a:ext cx="5303826" cy="3977870"/>
          </a:xfrm>
          <a:prstGeom prst="rect">
            <a:avLst/>
          </a:prstGeom>
        </p:spPr>
      </p:pic>
      <p:pic>
        <p:nvPicPr>
          <p:cNvPr id="25" name="Picture 24" descr="A screenshot of a video game&#10;&#10;Description automatically generated">
            <a:extLst>
              <a:ext uri="{FF2B5EF4-FFF2-40B4-BE49-F238E27FC236}">
                <a16:creationId xmlns:a16="http://schemas.microsoft.com/office/drawing/2014/main" id="{A158834B-02D2-1F48-891F-2562AA22176C}"/>
              </a:ext>
            </a:extLst>
          </p:cNvPr>
          <p:cNvPicPr>
            <a:picLocks noChangeAspect="1"/>
          </p:cNvPicPr>
          <p:nvPr/>
        </p:nvPicPr>
        <p:blipFill>
          <a:blip r:embed="rId6"/>
          <a:stretch>
            <a:fillRect/>
          </a:stretch>
        </p:blipFill>
        <p:spPr>
          <a:xfrm>
            <a:off x="7054671" y="6096000"/>
            <a:ext cx="5303826" cy="3977870"/>
          </a:xfrm>
          <a:prstGeom prst="rect">
            <a:avLst/>
          </a:prstGeom>
        </p:spPr>
      </p:pic>
      <p:sp>
        <p:nvSpPr>
          <p:cNvPr id="26" name="TextBox 25">
            <a:extLst>
              <a:ext uri="{FF2B5EF4-FFF2-40B4-BE49-F238E27FC236}">
                <a16:creationId xmlns:a16="http://schemas.microsoft.com/office/drawing/2014/main" id="{1A308439-B862-EB4E-AE38-7EED1B380A56}"/>
              </a:ext>
            </a:extLst>
          </p:cNvPr>
          <p:cNvSpPr txBox="1"/>
          <p:nvPr/>
        </p:nvSpPr>
        <p:spPr>
          <a:xfrm>
            <a:off x="3837051" y="2544336"/>
            <a:ext cx="2113079" cy="584775"/>
          </a:xfrm>
          <a:prstGeom prst="rect">
            <a:avLst/>
          </a:prstGeom>
          <a:noFill/>
        </p:spPr>
        <p:txBody>
          <a:bodyPr wrap="none" rtlCol="0">
            <a:spAutoFit/>
          </a:bodyPr>
          <a:lstStyle/>
          <a:p>
            <a:r>
              <a:rPr lang="en-US" dirty="0">
                <a:solidFill>
                  <a:schemeClr val="tx1"/>
                </a:solidFill>
                <a:latin typeface="+mj-lt"/>
              </a:rPr>
              <a:t>Data points</a:t>
            </a:r>
          </a:p>
        </p:txBody>
      </p:sp>
      <p:sp>
        <p:nvSpPr>
          <p:cNvPr id="120" name="TextBox 119">
            <a:extLst>
              <a:ext uri="{FF2B5EF4-FFF2-40B4-BE49-F238E27FC236}">
                <a16:creationId xmlns:a16="http://schemas.microsoft.com/office/drawing/2014/main" id="{5DC2EDDB-C613-5F48-9DC5-6A53EDD809EB}"/>
              </a:ext>
            </a:extLst>
          </p:cNvPr>
          <p:cNvSpPr txBox="1"/>
          <p:nvPr/>
        </p:nvSpPr>
        <p:spPr>
          <a:xfrm>
            <a:off x="10583204" y="2544336"/>
            <a:ext cx="1790876" cy="584775"/>
          </a:xfrm>
          <a:prstGeom prst="rect">
            <a:avLst/>
          </a:prstGeom>
          <a:noFill/>
        </p:spPr>
        <p:txBody>
          <a:bodyPr wrap="none" rtlCol="0">
            <a:spAutoFit/>
          </a:bodyPr>
          <a:lstStyle/>
          <a:p>
            <a:r>
              <a:rPr lang="en-US" dirty="0">
                <a:solidFill>
                  <a:schemeClr val="tx1"/>
                </a:solidFill>
                <a:latin typeface="+mj-lt"/>
              </a:rPr>
              <a:t>3 clusters</a:t>
            </a:r>
          </a:p>
        </p:txBody>
      </p:sp>
      <p:sp>
        <p:nvSpPr>
          <p:cNvPr id="121" name="TextBox 120">
            <a:extLst>
              <a:ext uri="{FF2B5EF4-FFF2-40B4-BE49-F238E27FC236}">
                <a16:creationId xmlns:a16="http://schemas.microsoft.com/office/drawing/2014/main" id="{9EE9CE51-05F0-3240-9D93-0FF0D8895934}"/>
              </a:ext>
            </a:extLst>
          </p:cNvPr>
          <p:cNvSpPr txBox="1"/>
          <p:nvPr/>
        </p:nvSpPr>
        <p:spPr>
          <a:xfrm>
            <a:off x="3837051" y="6522205"/>
            <a:ext cx="1790876" cy="584775"/>
          </a:xfrm>
          <a:prstGeom prst="rect">
            <a:avLst/>
          </a:prstGeom>
          <a:noFill/>
        </p:spPr>
        <p:txBody>
          <a:bodyPr wrap="none" rtlCol="0">
            <a:spAutoFit/>
          </a:bodyPr>
          <a:lstStyle/>
          <a:p>
            <a:r>
              <a:rPr lang="en-US" dirty="0">
                <a:solidFill>
                  <a:schemeClr val="tx1"/>
                </a:solidFill>
                <a:latin typeface="+mj-lt"/>
              </a:rPr>
              <a:t>4 clusters</a:t>
            </a:r>
          </a:p>
        </p:txBody>
      </p:sp>
      <p:sp>
        <p:nvSpPr>
          <p:cNvPr id="122" name="TextBox 121">
            <a:extLst>
              <a:ext uri="{FF2B5EF4-FFF2-40B4-BE49-F238E27FC236}">
                <a16:creationId xmlns:a16="http://schemas.microsoft.com/office/drawing/2014/main" id="{27E2864F-C08E-454F-A14D-6CCD35EB4B42}"/>
              </a:ext>
            </a:extLst>
          </p:cNvPr>
          <p:cNvSpPr txBox="1"/>
          <p:nvPr/>
        </p:nvSpPr>
        <p:spPr>
          <a:xfrm>
            <a:off x="10652210" y="6522205"/>
            <a:ext cx="1790876" cy="584775"/>
          </a:xfrm>
          <a:prstGeom prst="rect">
            <a:avLst/>
          </a:prstGeom>
          <a:noFill/>
        </p:spPr>
        <p:txBody>
          <a:bodyPr wrap="none" rtlCol="0">
            <a:spAutoFit/>
          </a:bodyPr>
          <a:lstStyle/>
          <a:p>
            <a:r>
              <a:rPr lang="en-US" dirty="0">
                <a:solidFill>
                  <a:schemeClr val="tx1"/>
                </a:solidFill>
                <a:latin typeface="+mj-lt"/>
              </a:rPr>
              <a:t>5 clusters</a:t>
            </a:r>
          </a:p>
        </p:txBody>
      </p:sp>
    </p:spTree>
    <p:extLst>
      <p:ext uri="{BB962C8B-B14F-4D97-AF65-F5344CB8AC3E}">
        <p14:creationId xmlns:p14="http://schemas.microsoft.com/office/powerpoint/2010/main" val="2173801121"/>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8050" name="Rectangle 2"/>
          <p:cNvSpPr>
            <a:spLocks noGrp="1" noChangeArrowheads="1"/>
          </p:cNvSpPr>
          <p:nvPr>
            <p:ph type="title"/>
          </p:nvPr>
        </p:nvSpPr>
        <p:spPr>
          <a:xfrm>
            <a:off x="541867" y="433493"/>
            <a:ext cx="11776569" cy="1517227"/>
          </a:xfrm>
        </p:spPr>
        <p:txBody>
          <a:bodyPr>
            <a:normAutofit/>
          </a:bodyPr>
          <a:lstStyle/>
          <a:p>
            <a:pPr algn="ctr"/>
            <a:r>
              <a:rPr lang="en-US" dirty="0"/>
              <a:t>Types of Clustering</a:t>
            </a:r>
          </a:p>
        </p:txBody>
      </p:sp>
      <p:sp>
        <p:nvSpPr>
          <p:cNvPr id="1538051" name="Rectangle 3"/>
          <p:cNvSpPr>
            <a:spLocks noGrp="1" noChangeArrowheads="1"/>
          </p:cNvSpPr>
          <p:nvPr>
            <p:ph idx="1"/>
          </p:nvPr>
        </p:nvSpPr>
        <p:spPr>
          <a:xfrm>
            <a:off x="939236" y="2590800"/>
            <a:ext cx="11379200" cy="4768427"/>
          </a:xfrm>
        </p:spPr>
        <p:txBody>
          <a:bodyPr>
            <a:noAutofit/>
          </a:bodyPr>
          <a:lstStyle/>
          <a:p>
            <a:pPr marL="487672" indent="-487672">
              <a:lnSpc>
                <a:spcPct val="90000"/>
              </a:lnSpc>
              <a:spcBef>
                <a:spcPct val="20000"/>
              </a:spcBef>
            </a:pPr>
            <a:r>
              <a:rPr lang="en-US" sz="3200" dirty="0"/>
              <a:t>A </a:t>
            </a:r>
            <a:r>
              <a:rPr lang="en-US" sz="3200" dirty="0">
                <a:solidFill>
                  <a:schemeClr val="accent6">
                    <a:lumMod val="75000"/>
                  </a:schemeClr>
                </a:solidFill>
              </a:rPr>
              <a:t>clustering </a:t>
            </a:r>
            <a:r>
              <a:rPr lang="en-US" sz="3200" dirty="0"/>
              <a:t>is a set of </a:t>
            </a:r>
            <a:r>
              <a:rPr lang="en-US" sz="3200" dirty="0">
                <a:solidFill>
                  <a:srgbClr val="0070C0"/>
                </a:solidFill>
              </a:rPr>
              <a:t>clusters</a:t>
            </a:r>
          </a:p>
          <a:p>
            <a:pPr marL="487672" indent="-487672">
              <a:lnSpc>
                <a:spcPct val="90000"/>
              </a:lnSpc>
              <a:spcBef>
                <a:spcPct val="20000"/>
              </a:spcBef>
            </a:pPr>
            <a:endParaRPr lang="en-US" sz="3200" dirty="0"/>
          </a:p>
          <a:p>
            <a:pPr marL="487672" indent="-487672">
              <a:lnSpc>
                <a:spcPct val="90000"/>
              </a:lnSpc>
              <a:spcBef>
                <a:spcPct val="20000"/>
              </a:spcBef>
            </a:pPr>
            <a:r>
              <a:rPr lang="en-US" sz="3200" dirty="0"/>
              <a:t>Important distinction between </a:t>
            </a:r>
            <a:r>
              <a:rPr lang="en-US" sz="3200" dirty="0">
                <a:solidFill>
                  <a:srgbClr val="0070C0"/>
                </a:solidFill>
              </a:rPr>
              <a:t>hierarchical </a:t>
            </a:r>
            <a:r>
              <a:rPr lang="en-US" sz="3200" dirty="0"/>
              <a:t>and </a:t>
            </a:r>
            <a:r>
              <a:rPr lang="en-US" sz="3200" dirty="0">
                <a:solidFill>
                  <a:srgbClr val="0070C0"/>
                </a:solidFill>
              </a:rPr>
              <a:t>partitional</a:t>
            </a:r>
            <a:r>
              <a:rPr lang="en-US" sz="3200" dirty="0">
                <a:solidFill>
                  <a:schemeClr val="accent6">
                    <a:lumMod val="75000"/>
                  </a:schemeClr>
                </a:solidFill>
              </a:rPr>
              <a:t> </a:t>
            </a:r>
            <a:r>
              <a:rPr lang="en-US" sz="3200" dirty="0"/>
              <a:t>sets of clusters: </a:t>
            </a:r>
            <a:endParaRPr lang="en-US" sz="3200" dirty="0">
              <a:solidFill>
                <a:srgbClr val="FFCC00"/>
              </a:solidFill>
            </a:endParaRPr>
          </a:p>
          <a:p>
            <a:pPr marL="487672" indent="-487672">
              <a:lnSpc>
                <a:spcPct val="90000"/>
              </a:lnSpc>
              <a:spcBef>
                <a:spcPct val="20000"/>
              </a:spcBef>
            </a:pPr>
            <a:endParaRPr lang="en-US" sz="3200" dirty="0">
              <a:solidFill>
                <a:srgbClr val="FFCC00"/>
              </a:solidFill>
            </a:endParaRPr>
          </a:p>
          <a:p>
            <a:pPr marL="487672" indent="-487672">
              <a:lnSpc>
                <a:spcPct val="90000"/>
              </a:lnSpc>
              <a:spcBef>
                <a:spcPct val="20000"/>
              </a:spcBef>
            </a:pPr>
            <a:r>
              <a:rPr lang="en-US" sz="3200" dirty="0" err="1">
                <a:solidFill>
                  <a:srgbClr val="0070C0"/>
                </a:solidFill>
              </a:rPr>
              <a:t>Partitional</a:t>
            </a:r>
            <a:r>
              <a:rPr lang="en-US" sz="3200" dirty="0">
                <a:solidFill>
                  <a:schemeClr val="accent6">
                    <a:lumMod val="75000"/>
                  </a:schemeClr>
                </a:solidFill>
              </a:rPr>
              <a:t> </a:t>
            </a:r>
            <a:r>
              <a:rPr lang="en-US" sz="3200" dirty="0"/>
              <a:t>Clustering</a:t>
            </a:r>
          </a:p>
          <a:p>
            <a:pPr marL="1056623" lvl="1" indent="-406394">
              <a:lnSpc>
                <a:spcPct val="90000"/>
              </a:lnSpc>
              <a:spcBef>
                <a:spcPct val="20000"/>
              </a:spcBef>
            </a:pPr>
            <a:r>
              <a:rPr lang="en-US" sz="3200" dirty="0"/>
              <a:t>A division of data objects into subsets </a:t>
            </a:r>
            <a:r>
              <a:rPr lang="en-US" sz="3200" dirty="0">
                <a:solidFill>
                  <a:schemeClr val="tx1"/>
                </a:solidFill>
              </a:rPr>
              <a:t>(clusters) </a:t>
            </a:r>
            <a:r>
              <a:rPr lang="en-US" sz="3200" dirty="0"/>
              <a:t>such that each data object is in exactly one subset</a:t>
            </a:r>
          </a:p>
          <a:p>
            <a:pPr marL="1056623" lvl="1" indent="-406394">
              <a:lnSpc>
                <a:spcPct val="90000"/>
              </a:lnSpc>
              <a:spcBef>
                <a:spcPct val="20000"/>
              </a:spcBef>
            </a:pPr>
            <a:endParaRPr lang="en-US" sz="3200" dirty="0">
              <a:solidFill>
                <a:srgbClr val="FFCC00"/>
              </a:solidFill>
            </a:endParaRPr>
          </a:p>
          <a:p>
            <a:pPr marL="487672" indent="-487672">
              <a:lnSpc>
                <a:spcPct val="90000"/>
              </a:lnSpc>
              <a:spcBef>
                <a:spcPct val="20000"/>
              </a:spcBef>
            </a:pPr>
            <a:r>
              <a:rPr lang="en-US" sz="3200" dirty="0">
                <a:solidFill>
                  <a:srgbClr val="0070C0"/>
                </a:solidFill>
              </a:rPr>
              <a:t>Hierarchical</a:t>
            </a:r>
            <a:r>
              <a:rPr lang="en-US" sz="3200" dirty="0"/>
              <a:t> clustering</a:t>
            </a:r>
          </a:p>
          <a:p>
            <a:pPr marL="1056623" lvl="1" indent="-406394">
              <a:lnSpc>
                <a:spcPct val="90000"/>
              </a:lnSpc>
              <a:spcBef>
                <a:spcPct val="20000"/>
              </a:spcBef>
            </a:pPr>
            <a:r>
              <a:rPr lang="en-US" sz="3200" dirty="0"/>
              <a:t>A set of nested clusters organized as a hierarchical tree </a:t>
            </a:r>
          </a:p>
        </p:txBody>
      </p:sp>
    </p:spTree>
    <p:extLst>
      <p:ext uri="{BB962C8B-B14F-4D97-AF65-F5344CB8AC3E}">
        <p14:creationId xmlns:p14="http://schemas.microsoft.com/office/powerpoint/2010/main" val="2709534250"/>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black, darkness&#10;&#10;Description automatically generated">
            <a:extLst>
              <a:ext uri="{FF2B5EF4-FFF2-40B4-BE49-F238E27FC236}">
                <a16:creationId xmlns:a16="http://schemas.microsoft.com/office/drawing/2014/main" id="{A7B209FD-91F9-A745-AEBC-ED070313FA34}"/>
              </a:ext>
            </a:extLst>
          </p:cNvPr>
          <p:cNvPicPr>
            <a:picLocks noChangeAspect="1"/>
          </p:cNvPicPr>
          <p:nvPr/>
        </p:nvPicPr>
        <p:blipFill>
          <a:blip r:embed="rId3"/>
          <a:stretch>
            <a:fillRect/>
          </a:stretch>
        </p:blipFill>
        <p:spPr>
          <a:xfrm>
            <a:off x="197089" y="2291927"/>
            <a:ext cx="5791200" cy="3860800"/>
          </a:xfrm>
          <a:prstGeom prst="rect">
            <a:avLst/>
          </a:prstGeom>
        </p:spPr>
      </p:pic>
      <p:sp>
        <p:nvSpPr>
          <p:cNvPr id="1539074" name="Rectangle 2"/>
          <p:cNvSpPr>
            <a:spLocks noGrp="1" noChangeArrowheads="1"/>
          </p:cNvSpPr>
          <p:nvPr>
            <p:ph type="title"/>
          </p:nvPr>
        </p:nvSpPr>
        <p:spPr>
          <a:xfrm>
            <a:off x="2045314" y="477852"/>
            <a:ext cx="9220200" cy="1625600"/>
          </a:xfrm>
        </p:spPr>
        <p:txBody>
          <a:bodyPr>
            <a:normAutofit/>
          </a:bodyPr>
          <a:lstStyle/>
          <a:p>
            <a:pPr algn="ctr"/>
            <a:r>
              <a:rPr lang="en-US" dirty="0" err="1"/>
              <a:t>Partitional</a:t>
            </a:r>
            <a:r>
              <a:rPr lang="en-US" dirty="0"/>
              <a:t> Clustering</a:t>
            </a:r>
          </a:p>
        </p:txBody>
      </p:sp>
      <p:sp>
        <p:nvSpPr>
          <p:cNvPr id="1539092" name="Text Box 20"/>
          <p:cNvSpPr txBox="1">
            <a:spLocks noChangeArrowheads="1"/>
          </p:cNvSpPr>
          <p:nvPr/>
        </p:nvSpPr>
        <p:spPr bwMode="auto">
          <a:xfrm>
            <a:off x="2628716" y="2534442"/>
            <a:ext cx="3359573"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2800" dirty="0">
                <a:latin typeface="Gill Sans MT" panose="020B0502020104020203" pitchFamily="34" charset="77"/>
              </a:rPr>
              <a:t>Data points</a:t>
            </a:r>
          </a:p>
        </p:txBody>
      </p:sp>
      <p:pic>
        <p:nvPicPr>
          <p:cNvPr id="25" name="Picture 24" descr="A picture containing black, darkness&#10;&#10;Description automatically generated">
            <a:extLst>
              <a:ext uri="{FF2B5EF4-FFF2-40B4-BE49-F238E27FC236}">
                <a16:creationId xmlns:a16="http://schemas.microsoft.com/office/drawing/2014/main" id="{E0C6BF94-0760-204B-B91D-3BEA991D6D6D}"/>
              </a:ext>
            </a:extLst>
          </p:cNvPr>
          <p:cNvPicPr>
            <a:picLocks noChangeAspect="1"/>
          </p:cNvPicPr>
          <p:nvPr/>
        </p:nvPicPr>
        <p:blipFill>
          <a:blip r:embed="rId3"/>
          <a:stretch>
            <a:fillRect/>
          </a:stretch>
        </p:blipFill>
        <p:spPr>
          <a:xfrm>
            <a:off x="6850080" y="2262730"/>
            <a:ext cx="5791200" cy="3860800"/>
          </a:xfrm>
          <a:prstGeom prst="rect">
            <a:avLst/>
          </a:prstGeom>
        </p:spPr>
      </p:pic>
      <p:pic>
        <p:nvPicPr>
          <p:cNvPr id="26" name="Picture 25" descr="A picture containing black, darkness&#10;&#10;Description automatically generated">
            <a:extLst>
              <a:ext uri="{FF2B5EF4-FFF2-40B4-BE49-F238E27FC236}">
                <a16:creationId xmlns:a16="http://schemas.microsoft.com/office/drawing/2014/main" id="{D88E4DDD-33D5-AC4A-B959-8F152D5A7DCF}"/>
              </a:ext>
            </a:extLst>
          </p:cNvPr>
          <p:cNvPicPr>
            <a:picLocks noChangeAspect="1"/>
          </p:cNvPicPr>
          <p:nvPr/>
        </p:nvPicPr>
        <p:blipFill>
          <a:blip r:embed="rId3"/>
          <a:stretch>
            <a:fillRect/>
          </a:stretch>
        </p:blipFill>
        <p:spPr>
          <a:xfrm>
            <a:off x="406400" y="5894659"/>
            <a:ext cx="5791200" cy="3860800"/>
          </a:xfrm>
          <a:prstGeom prst="rect">
            <a:avLst/>
          </a:prstGeom>
        </p:spPr>
      </p:pic>
      <p:sp>
        <p:nvSpPr>
          <p:cNvPr id="4" name="Oval 3">
            <a:extLst>
              <a:ext uri="{FF2B5EF4-FFF2-40B4-BE49-F238E27FC236}">
                <a16:creationId xmlns:a16="http://schemas.microsoft.com/office/drawing/2014/main" id="{311D7111-4CF8-5A41-B777-2C8E56EDD9B5}"/>
              </a:ext>
            </a:extLst>
          </p:cNvPr>
          <p:cNvSpPr/>
          <p:nvPr/>
        </p:nvSpPr>
        <p:spPr>
          <a:xfrm rot="5710782">
            <a:off x="9462652" y="3295758"/>
            <a:ext cx="3190458" cy="2026998"/>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CDBDEB4D-37C2-7441-B1AD-A36F0A16872D}"/>
              </a:ext>
            </a:extLst>
          </p:cNvPr>
          <p:cNvSpPr/>
          <p:nvPr/>
        </p:nvSpPr>
        <p:spPr>
          <a:xfrm rot="6806873">
            <a:off x="7051783" y="3112303"/>
            <a:ext cx="3162132" cy="2026998"/>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04F04C75-0087-3748-9B94-F2A6E85E0C48}"/>
              </a:ext>
            </a:extLst>
          </p:cNvPr>
          <p:cNvSpPr/>
          <p:nvPr/>
        </p:nvSpPr>
        <p:spPr>
          <a:xfrm rot="6829865">
            <a:off x="505843" y="6731953"/>
            <a:ext cx="3162132" cy="2026998"/>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D611610C-B578-4140-B068-16DC79491711}"/>
              </a:ext>
            </a:extLst>
          </p:cNvPr>
          <p:cNvSpPr/>
          <p:nvPr/>
        </p:nvSpPr>
        <p:spPr>
          <a:xfrm rot="6829865">
            <a:off x="3859445" y="6423520"/>
            <a:ext cx="2223879" cy="1499017"/>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9522C9C2-4B5B-104E-A710-794C86E4FE3E}"/>
              </a:ext>
            </a:extLst>
          </p:cNvPr>
          <p:cNvSpPr/>
          <p:nvPr/>
        </p:nvSpPr>
        <p:spPr>
          <a:xfrm rot="6829865" flipH="1">
            <a:off x="3447536" y="8278838"/>
            <a:ext cx="734767" cy="962562"/>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descr="A picture containing black, darkness&#10;&#10;Description automatically generated">
            <a:extLst>
              <a:ext uri="{FF2B5EF4-FFF2-40B4-BE49-F238E27FC236}">
                <a16:creationId xmlns:a16="http://schemas.microsoft.com/office/drawing/2014/main" id="{0053F622-AB3F-ED4E-8CD4-0FA61BDCA5FA}"/>
              </a:ext>
            </a:extLst>
          </p:cNvPr>
          <p:cNvPicPr>
            <a:picLocks noChangeAspect="1"/>
          </p:cNvPicPr>
          <p:nvPr/>
        </p:nvPicPr>
        <p:blipFill>
          <a:blip r:embed="rId3"/>
          <a:stretch>
            <a:fillRect/>
          </a:stretch>
        </p:blipFill>
        <p:spPr>
          <a:xfrm>
            <a:off x="6540810" y="5982059"/>
            <a:ext cx="5791200" cy="3860800"/>
          </a:xfrm>
          <a:prstGeom prst="rect">
            <a:avLst/>
          </a:prstGeom>
        </p:spPr>
      </p:pic>
      <p:sp>
        <p:nvSpPr>
          <p:cNvPr id="34" name="Oval 33">
            <a:extLst>
              <a:ext uri="{FF2B5EF4-FFF2-40B4-BE49-F238E27FC236}">
                <a16:creationId xmlns:a16="http://schemas.microsoft.com/office/drawing/2014/main" id="{AD903DA7-B2F9-9042-8E46-789BB09AE49E}"/>
              </a:ext>
            </a:extLst>
          </p:cNvPr>
          <p:cNvSpPr/>
          <p:nvPr/>
        </p:nvSpPr>
        <p:spPr>
          <a:xfrm rot="6829865">
            <a:off x="6579300" y="7355828"/>
            <a:ext cx="2399646" cy="1396965"/>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08778B95-92C9-D24B-9EFE-3E05CD9C0274}"/>
              </a:ext>
            </a:extLst>
          </p:cNvPr>
          <p:cNvSpPr/>
          <p:nvPr/>
        </p:nvSpPr>
        <p:spPr>
          <a:xfrm rot="6829865">
            <a:off x="9993855" y="6510920"/>
            <a:ext cx="2223879" cy="1499017"/>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C10F6E96-DC62-0B4F-B734-7A69C4BAADF2}"/>
              </a:ext>
            </a:extLst>
          </p:cNvPr>
          <p:cNvSpPr/>
          <p:nvPr/>
        </p:nvSpPr>
        <p:spPr>
          <a:xfrm rot="6829865" flipH="1">
            <a:off x="9581946" y="8366238"/>
            <a:ext cx="734767" cy="962562"/>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24A065D7-9E3E-F94F-B717-6DCE270CA676}"/>
              </a:ext>
            </a:extLst>
          </p:cNvPr>
          <p:cNvSpPr/>
          <p:nvPr/>
        </p:nvSpPr>
        <p:spPr>
          <a:xfrm rot="6829865" flipH="1">
            <a:off x="8476302" y="6373838"/>
            <a:ext cx="734767" cy="962562"/>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 Box 20">
            <a:extLst>
              <a:ext uri="{FF2B5EF4-FFF2-40B4-BE49-F238E27FC236}">
                <a16:creationId xmlns:a16="http://schemas.microsoft.com/office/drawing/2014/main" id="{C8BA25D4-63C7-6141-B090-9D2BCC0833FF}"/>
              </a:ext>
            </a:extLst>
          </p:cNvPr>
          <p:cNvSpPr txBox="1">
            <a:spLocks noChangeArrowheads="1"/>
          </p:cNvSpPr>
          <p:nvPr/>
        </p:nvSpPr>
        <p:spPr bwMode="auto">
          <a:xfrm>
            <a:off x="10976456" y="2291927"/>
            <a:ext cx="2269753"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sz="2800" dirty="0">
                <a:latin typeface="Gill Sans MT" panose="020B0502020104020203" pitchFamily="34" charset="77"/>
              </a:rPr>
              <a:t>n = 2</a:t>
            </a:r>
          </a:p>
        </p:txBody>
      </p:sp>
      <p:sp>
        <p:nvSpPr>
          <p:cNvPr id="39" name="Text Box 20">
            <a:extLst>
              <a:ext uri="{FF2B5EF4-FFF2-40B4-BE49-F238E27FC236}">
                <a16:creationId xmlns:a16="http://schemas.microsoft.com/office/drawing/2014/main" id="{EB98BDDC-3896-3A47-8A50-C06B2FB17A89}"/>
              </a:ext>
            </a:extLst>
          </p:cNvPr>
          <p:cNvSpPr txBox="1">
            <a:spLocks noChangeArrowheads="1"/>
          </p:cNvSpPr>
          <p:nvPr/>
        </p:nvSpPr>
        <p:spPr bwMode="auto">
          <a:xfrm>
            <a:off x="4213755" y="8688513"/>
            <a:ext cx="2269753"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sz="2800" dirty="0">
                <a:latin typeface="Gill Sans MT" panose="020B0502020104020203" pitchFamily="34" charset="77"/>
              </a:rPr>
              <a:t>n = 3</a:t>
            </a:r>
          </a:p>
        </p:txBody>
      </p:sp>
      <p:sp>
        <p:nvSpPr>
          <p:cNvPr id="40" name="Text Box 20">
            <a:extLst>
              <a:ext uri="{FF2B5EF4-FFF2-40B4-BE49-F238E27FC236}">
                <a16:creationId xmlns:a16="http://schemas.microsoft.com/office/drawing/2014/main" id="{8575579C-DC47-7F4D-BCF9-1CBFBE4E6D9E}"/>
              </a:ext>
            </a:extLst>
          </p:cNvPr>
          <p:cNvSpPr txBox="1">
            <a:spLocks noChangeArrowheads="1"/>
          </p:cNvSpPr>
          <p:nvPr/>
        </p:nvSpPr>
        <p:spPr bwMode="auto">
          <a:xfrm>
            <a:off x="10763460" y="8714615"/>
            <a:ext cx="2269753"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sz="2800" dirty="0">
                <a:latin typeface="Gill Sans MT" panose="020B0502020104020203" pitchFamily="34" charset="77"/>
              </a:rPr>
              <a:t>n = 4</a:t>
            </a:r>
          </a:p>
        </p:txBody>
      </p:sp>
    </p:spTree>
    <p:extLst>
      <p:ext uri="{BB962C8B-B14F-4D97-AF65-F5344CB8AC3E}">
        <p14:creationId xmlns:p14="http://schemas.microsoft.com/office/powerpoint/2010/main" val="3417410464"/>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A picture containing black, darkness&#10;&#10;Description automatically generated">
            <a:extLst>
              <a:ext uri="{FF2B5EF4-FFF2-40B4-BE49-F238E27FC236}">
                <a16:creationId xmlns:a16="http://schemas.microsoft.com/office/drawing/2014/main" id="{FB6456D1-9C41-054A-BF9B-190DF3E22E59}"/>
              </a:ext>
            </a:extLst>
          </p:cNvPr>
          <p:cNvPicPr>
            <a:picLocks noChangeAspect="1"/>
          </p:cNvPicPr>
          <p:nvPr/>
        </p:nvPicPr>
        <p:blipFill>
          <a:blip r:embed="rId2"/>
          <a:stretch>
            <a:fillRect/>
          </a:stretch>
        </p:blipFill>
        <p:spPr>
          <a:xfrm>
            <a:off x="5883929" y="2684633"/>
            <a:ext cx="7264850" cy="4843233"/>
          </a:xfrm>
          <a:prstGeom prst="rect">
            <a:avLst/>
          </a:prstGeom>
        </p:spPr>
      </p:pic>
      <p:sp>
        <p:nvSpPr>
          <p:cNvPr id="1540098" name="Rectangle 2"/>
          <p:cNvSpPr>
            <a:spLocks noGrp="1" noChangeArrowheads="1"/>
          </p:cNvSpPr>
          <p:nvPr>
            <p:ph type="title"/>
          </p:nvPr>
        </p:nvSpPr>
        <p:spPr>
          <a:xfrm>
            <a:off x="2109046" y="433494"/>
            <a:ext cx="9436947" cy="1625600"/>
          </a:xfrm>
        </p:spPr>
        <p:txBody>
          <a:bodyPr>
            <a:normAutofit/>
          </a:bodyPr>
          <a:lstStyle/>
          <a:p>
            <a:pPr algn="ctr"/>
            <a:r>
              <a:rPr lang="en-US" dirty="0"/>
              <a:t>Hierarchical Clustering</a:t>
            </a:r>
          </a:p>
        </p:txBody>
      </p:sp>
      <p:pic>
        <p:nvPicPr>
          <p:cNvPr id="11" name="Picture 10" descr="A picture containing black, darkness&#10;&#10;Description automatically generated">
            <a:extLst>
              <a:ext uri="{FF2B5EF4-FFF2-40B4-BE49-F238E27FC236}">
                <a16:creationId xmlns:a16="http://schemas.microsoft.com/office/drawing/2014/main" id="{9FF938C0-6F34-8D4B-8F93-99A08BF103D6}"/>
              </a:ext>
            </a:extLst>
          </p:cNvPr>
          <p:cNvPicPr>
            <a:picLocks noChangeAspect="1"/>
          </p:cNvPicPr>
          <p:nvPr/>
        </p:nvPicPr>
        <p:blipFill>
          <a:blip r:embed="rId2"/>
          <a:stretch>
            <a:fillRect/>
          </a:stretch>
        </p:blipFill>
        <p:spPr>
          <a:xfrm>
            <a:off x="-431800" y="2499131"/>
            <a:ext cx="6954677" cy="4636451"/>
          </a:xfrm>
          <a:prstGeom prst="rect">
            <a:avLst/>
          </a:prstGeom>
        </p:spPr>
      </p:pic>
      <p:sp>
        <p:nvSpPr>
          <p:cNvPr id="12" name="Text Box 20">
            <a:extLst>
              <a:ext uri="{FF2B5EF4-FFF2-40B4-BE49-F238E27FC236}">
                <a16:creationId xmlns:a16="http://schemas.microsoft.com/office/drawing/2014/main" id="{08CD43C2-E64F-C642-90B0-AA36B53EBE29}"/>
              </a:ext>
            </a:extLst>
          </p:cNvPr>
          <p:cNvSpPr txBox="1">
            <a:spLocks noChangeArrowheads="1"/>
          </p:cNvSpPr>
          <p:nvPr/>
        </p:nvSpPr>
        <p:spPr bwMode="auto">
          <a:xfrm>
            <a:off x="1443315" y="2499129"/>
            <a:ext cx="3359573"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2800" dirty="0">
                <a:latin typeface="Gill Sans MT" panose="020B0502020104020203" pitchFamily="34" charset="77"/>
              </a:rPr>
              <a:t>Data points</a:t>
            </a:r>
          </a:p>
        </p:txBody>
      </p:sp>
      <p:sp>
        <p:nvSpPr>
          <p:cNvPr id="14" name="Text Box 20">
            <a:extLst>
              <a:ext uri="{FF2B5EF4-FFF2-40B4-BE49-F238E27FC236}">
                <a16:creationId xmlns:a16="http://schemas.microsoft.com/office/drawing/2014/main" id="{62C6ED64-1050-5249-841C-31A4048BF734}"/>
              </a:ext>
            </a:extLst>
          </p:cNvPr>
          <p:cNvSpPr txBox="1">
            <a:spLocks noChangeArrowheads="1"/>
          </p:cNvSpPr>
          <p:nvPr/>
        </p:nvSpPr>
        <p:spPr bwMode="auto">
          <a:xfrm>
            <a:off x="10236200" y="2448580"/>
            <a:ext cx="3359573"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2800" dirty="0">
                <a:latin typeface="Gill Sans MT" panose="020B0502020104020203" pitchFamily="34" charset="77"/>
              </a:rPr>
              <a:t>Clustering</a:t>
            </a:r>
          </a:p>
        </p:txBody>
      </p:sp>
      <p:sp>
        <p:nvSpPr>
          <p:cNvPr id="15" name="Oval 14">
            <a:extLst>
              <a:ext uri="{FF2B5EF4-FFF2-40B4-BE49-F238E27FC236}">
                <a16:creationId xmlns:a16="http://schemas.microsoft.com/office/drawing/2014/main" id="{E6671BFB-0538-3C4F-AB0F-0A61A8CBD08A}"/>
              </a:ext>
            </a:extLst>
          </p:cNvPr>
          <p:cNvSpPr/>
          <p:nvPr/>
        </p:nvSpPr>
        <p:spPr>
          <a:xfrm rot="5400000">
            <a:off x="6904483" y="4206633"/>
            <a:ext cx="1014686" cy="685916"/>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9E8B0E04-7EAA-E04D-9B7B-81B8D4F85DAF}"/>
              </a:ext>
            </a:extLst>
          </p:cNvPr>
          <p:cNvSpPr/>
          <p:nvPr/>
        </p:nvSpPr>
        <p:spPr>
          <a:xfrm rot="6806873">
            <a:off x="9286885" y="3900040"/>
            <a:ext cx="3370133" cy="2412421"/>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A8F8CBEA-ACB8-384A-981E-28AAD83A20EF}"/>
              </a:ext>
            </a:extLst>
          </p:cNvPr>
          <p:cNvSpPr/>
          <p:nvPr/>
        </p:nvSpPr>
        <p:spPr>
          <a:xfrm rot="6806873">
            <a:off x="7189633" y="1727363"/>
            <a:ext cx="4890134" cy="6534768"/>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77499F8F-43B4-CE45-B990-0C1E32E0B243}"/>
              </a:ext>
            </a:extLst>
          </p:cNvPr>
          <p:cNvSpPr/>
          <p:nvPr/>
        </p:nvSpPr>
        <p:spPr>
          <a:xfrm rot="6806873">
            <a:off x="6498729" y="3187584"/>
            <a:ext cx="3513054" cy="2795894"/>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CA59CD9B-3189-B84B-8FBD-65DB15471300}"/>
              </a:ext>
            </a:extLst>
          </p:cNvPr>
          <p:cNvSpPr/>
          <p:nvPr/>
        </p:nvSpPr>
        <p:spPr>
          <a:xfrm rot="5400000">
            <a:off x="8205425" y="3517185"/>
            <a:ext cx="1014686" cy="685915"/>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64253ED3-B917-B645-A00F-0A179666D754}"/>
              </a:ext>
            </a:extLst>
          </p:cNvPr>
          <p:cNvSpPr/>
          <p:nvPr/>
        </p:nvSpPr>
        <p:spPr>
          <a:xfrm rot="5400000">
            <a:off x="9833545" y="5773186"/>
            <a:ext cx="855447" cy="685914"/>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0E4B9C5D-AFB3-B54B-B692-057011340DAE}"/>
              </a:ext>
            </a:extLst>
          </p:cNvPr>
          <p:cNvSpPr/>
          <p:nvPr/>
        </p:nvSpPr>
        <p:spPr>
          <a:xfrm rot="5400000">
            <a:off x="10120512" y="4477731"/>
            <a:ext cx="1979704" cy="441671"/>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FE2E38D4-8EA6-674F-8408-577481FD11E2}"/>
              </a:ext>
            </a:extLst>
          </p:cNvPr>
          <p:cNvSpPr/>
          <p:nvPr/>
        </p:nvSpPr>
        <p:spPr>
          <a:xfrm rot="5400000">
            <a:off x="10069701" y="4007632"/>
            <a:ext cx="2612804" cy="1613805"/>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9868D4A4-F19D-DD4E-8627-49A9D97C8829}"/>
              </a:ext>
            </a:extLst>
          </p:cNvPr>
          <p:cNvSpPr/>
          <p:nvPr/>
        </p:nvSpPr>
        <p:spPr>
          <a:xfrm rot="5400000">
            <a:off x="7072142" y="5270636"/>
            <a:ext cx="1014686" cy="685915"/>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390E280F-6796-6245-BA2E-A948EAB88653}"/>
              </a:ext>
            </a:extLst>
          </p:cNvPr>
          <p:cNvSpPr/>
          <p:nvPr/>
        </p:nvSpPr>
        <p:spPr>
          <a:xfrm rot="6072365">
            <a:off x="10787432" y="4415954"/>
            <a:ext cx="1773090" cy="524694"/>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AE23FF1D-96A0-8447-ABE8-5A9C831B8372}"/>
              </a:ext>
            </a:extLst>
          </p:cNvPr>
          <p:cNvSpPr/>
          <p:nvPr/>
        </p:nvSpPr>
        <p:spPr>
          <a:xfrm rot="4861720">
            <a:off x="6330981" y="4527620"/>
            <a:ext cx="2367654" cy="1058625"/>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picture containing rectangle, diagram, line, square&#10;&#10;Description automatically generated">
            <a:extLst>
              <a:ext uri="{FF2B5EF4-FFF2-40B4-BE49-F238E27FC236}">
                <a16:creationId xmlns:a16="http://schemas.microsoft.com/office/drawing/2014/main" id="{B86056EB-1C32-7F45-ADC7-A7220D873225}"/>
              </a:ext>
            </a:extLst>
          </p:cNvPr>
          <p:cNvPicPr>
            <a:picLocks noChangeAspect="1"/>
          </p:cNvPicPr>
          <p:nvPr/>
        </p:nvPicPr>
        <p:blipFill rotWithShape="1">
          <a:blip r:embed="rId3"/>
          <a:srcRect l="3153" r="7004"/>
          <a:stretch/>
        </p:blipFill>
        <p:spPr>
          <a:xfrm>
            <a:off x="1262324" y="6543867"/>
            <a:ext cx="4233315" cy="3029108"/>
          </a:xfrm>
          <a:prstGeom prst="rect">
            <a:avLst/>
          </a:prstGeom>
        </p:spPr>
      </p:pic>
      <p:sp>
        <p:nvSpPr>
          <p:cNvPr id="32" name="Text Box 20">
            <a:extLst>
              <a:ext uri="{FF2B5EF4-FFF2-40B4-BE49-F238E27FC236}">
                <a16:creationId xmlns:a16="http://schemas.microsoft.com/office/drawing/2014/main" id="{C018DF31-B2AA-724E-9741-D7303F344799}"/>
              </a:ext>
            </a:extLst>
          </p:cNvPr>
          <p:cNvSpPr txBox="1">
            <a:spLocks noChangeArrowheads="1"/>
          </p:cNvSpPr>
          <p:nvPr/>
        </p:nvSpPr>
        <p:spPr bwMode="auto">
          <a:xfrm>
            <a:off x="5401195" y="7528845"/>
            <a:ext cx="3359573" cy="18158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2800" dirty="0">
                <a:latin typeface="Gill Sans MT" panose="020B0502020104020203" pitchFamily="34" charset="77"/>
              </a:rPr>
              <a:t>Dendrogram</a:t>
            </a:r>
          </a:p>
          <a:p>
            <a:pPr>
              <a:spcBef>
                <a:spcPct val="50000"/>
              </a:spcBef>
            </a:pPr>
            <a:r>
              <a:rPr lang="en-US" sz="2800" dirty="0">
                <a:latin typeface="Gill Sans MT" panose="020B0502020104020203" pitchFamily="34" charset="77"/>
              </a:rPr>
              <a:t>representation</a:t>
            </a:r>
          </a:p>
          <a:p>
            <a:pPr>
              <a:spcBef>
                <a:spcPct val="50000"/>
              </a:spcBef>
            </a:pPr>
            <a:r>
              <a:rPr lang="en-US" sz="2800" dirty="0">
                <a:latin typeface="Gill Sans MT" panose="020B0502020104020203" pitchFamily="34" charset="77"/>
              </a:rPr>
              <a:t>of clustering</a:t>
            </a:r>
          </a:p>
        </p:txBody>
      </p:sp>
    </p:spTree>
    <p:extLst>
      <p:ext uri="{BB962C8B-B14F-4D97-AF65-F5344CB8AC3E}">
        <p14:creationId xmlns:p14="http://schemas.microsoft.com/office/powerpoint/2010/main" val="546524042"/>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8226" name="Rectangle 2"/>
          <p:cNvSpPr>
            <a:spLocks noGrp="1" noChangeArrowheads="1"/>
          </p:cNvSpPr>
          <p:nvPr>
            <p:ph type="title"/>
          </p:nvPr>
        </p:nvSpPr>
        <p:spPr>
          <a:xfrm>
            <a:off x="541867" y="541867"/>
            <a:ext cx="12137813" cy="1300480"/>
          </a:xfrm>
        </p:spPr>
        <p:txBody>
          <a:bodyPr>
            <a:normAutofit/>
          </a:bodyPr>
          <a:lstStyle/>
          <a:p>
            <a:pPr>
              <a:spcBef>
                <a:spcPct val="20000"/>
              </a:spcBef>
            </a:pPr>
            <a:r>
              <a:rPr lang="en-US" dirty="0"/>
              <a:t>Clustering AS an </a:t>
            </a:r>
            <a:r>
              <a:rPr lang="en-US" dirty="0">
                <a:solidFill>
                  <a:schemeClr val="accent6">
                    <a:lumMod val="75000"/>
                  </a:schemeClr>
                </a:solidFill>
              </a:rPr>
              <a:t>optimization problem</a:t>
            </a:r>
          </a:p>
        </p:txBody>
      </p:sp>
      <p:sp>
        <p:nvSpPr>
          <p:cNvPr id="1588227" name="Rectangle 3"/>
          <p:cNvSpPr>
            <a:spLocks noGrp="1" noChangeArrowheads="1"/>
          </p:cNvSpPr>
          <p:nvPr>
            <p:ph idx="1"/>
          </p:nvPr>
        </p:nvSpPr>
        <p:spPr>
          <a:xfrm>
            <a:off x="541867" y="2600960"/>
            <a:ext cx="12137813" cy="6177280"/>
          </a:xfrm>
        </p:spPr>
        <p:txBody>
          <a:bodyPr>
            <a:noAutofit/>
          </a:bodyPr>
          <a:lstStyle/>
          <a:p>
            <a:pPr lvl="1">
              <a:spcBef>
                <a:spcPct val="20000"/>
              </a:spcBef>
            </a:pPr>
            <a:r>
              <a:rPr lang="en-US" sz="2600" dirty="0"/>
              <a:t>Goal: find clusters that minimize or maximize an </a:t>
            </a:r>
            <a:r>
              <a:rPr lang="en-US" sz="2600" dirty="0">
                <a:solidFill>
                  <a:srgbClr val="0096FF"/>
                </a:solidFill>
              </a:rPr>
              <a:t>objective function</a:t>
            </a:r>
            <a:r>
              <a:rPr lang="en-US" sz="2600" dirty="0"/>
              <a:t>. </a:t>
            </a:r>
          </a:p>
          <a:p>
            <a:pPr lvl="1"/>
            <a:r>
              <a:rPr lang="en-US" sz="2600" dirty="0"/>
              <a:t>Solution: Enumerate all possible ways of dividing the points into clusters and evaluate the `</a:t>
            </a:r>
            <a:r>
              <a:rPr lang="en-US" sz="2600" dirty="0">
                <a:solidFill>
                  <a:schemeClr val="accent6">
                    <a:lumMod val="75000"/>
                  </a:schemeClr>
                </a:solidFill>
              </a:rPr>
              <a:t>goodness</a:t>
            </a:r>
            <a:r>
              <a:rPr lang="en-US" sz="2600" dirty="0"/>
              <a:t>' of each potential set of clusters by using the given objective function.  (NP Hard)</a:t>
            </a:r>
          </a:p>
          <a:p>
            <a:pPr lvl="1"/>
            <a:r>
              <a:rPr lang="en-US" sz="2600" dirty="0"/>
              <a:t> Can have</a:t>
            </a:r>
            <a:r>
              <a:rPr lang="en-US" sz="2600" dirty="0">
                <a:solidFill>
                  <a:srgbClr val="0096FF"/>
                </a:solidFill>
              </a:rPr>
              <a:t> global </a:t>
            </a:r>
            <a:r>
              <a:rPr lang="en-US" sz="2600" dirty="0"/>
              <a:t>or </a:t>
            </a:r>
            <a:r>
              <a:rPr lang="en-US" sz="2600" dirty="0">
                <a:solidFill>
                  <a:srgbClr val="0096FF"/>
                </a:solidFill>
              </a:rPr>
              <a:t>local </a:t>
            </a:r>
            <a:r>
              <a:rPr lang="en-US" sz="2600" dirty="0"/>
              <a:t>objectives.</a:t>
            </a:r>
          </a:p>
          <a:p>
            <a:pPr lvl="2"/>
            <a:r>
              <a:rPr lang="en-US" sz="2600" dirty="0"/>
              <a:t> Hierarchical clustering algorithms typically have local objectives</a:t>
            </a:r>
          </a:p>
          <a:p>
            <a:pPr lvl="2"/>
            <a:r>
              <a:rPr lang="en-US" sz="2600" dirty="0"/>
              <a:t> Partitional algorithms typically have global objectives</a:t>
            </a:r>
          </a:p>
          <a:p>
            <a:pPr lvl="1"/>
            <a:r>
              <a:rPr lang="en-US" sz="2600" dirty="0"/>
              <a:t>A variation of the global objective function approach is to </a:t>
            </a:r>
            <a:r>
              <a:rPr lang="en-US" sz="2600" dirty="0">
                <a:solidFill>
                  <a:schemeClr val="accent6">
                    <a:lumMod val="75000"/>
                  </a:schemeClr>
                </a:solidFill>
              </a:rPr>
              <a:t>fit</a:t>
            </a:r>
            <a:r>
              <a:rPr lang="en-US" sz="2600" dirty="0"/>
              <a:t> the data to a </a:t>
            </a:r>
            <a:r>
              <a:rPr lang="en-US" sz="2600" dirty="0">
                <a:solidFill>
                  <a:srgbClr val="0096FF"/>
                </a:solidFill>
              </a:rPr>
              <a:t>parameterized model</a:t>
            </a:r>
            <a:r>
              <a:rPr lang="en-US" sz="2600" dirty="0"/>
              <a:t>. </a:t>
            </a:r>
          </a:p>
          <a:p>
            <a:pPr lvl="2"/>
            <a:r>
              <a:rPr lang="en-US" sz="2600" dirty="0"/>
              <a:t> The </a:t>
            </a:r>
            <a:r>
              <a:rPr lang="en-US" sz="2600" dirty="0">
                <a:solidFill>
                  <a:schemeClr val="accent6">
                    <a:lumMod val="75000"/>
                  </a:schemeClr>
                </a:solidFill>
              </a:rPr>
              <a:t>parameters</a:t>
            </a:r>
            <a:r>
              <a:rPr lang="en-US" sz="2600" dirty="0"/>
              <a:t> for the model are determined from the data, and they determine the clustering</a:t>
            </a:r>
          </a:p>
          <a:p>
            <a:pPr lvl="2"/>
            <a:r>
              <a:rPr lang="en-US" sz="2600" dirty="0"/>
              <a:t> E.g., </a:t>
            </a:r>
            <a:r>
              <a:rPr lang="en-US" sz="2600" dirty="0">
                <a:solidFill>
                  <a:srgbClr val="0096FF"/>
                </a:solidFill>
              </a:rPr>
              <a:t>Mixture Models </a:t>
            </a:r>
            <a:r>
              <a:rPr lang="en-US" sz="2600" dirty="0"/>
              <a:t>assume that the data is a ‘mixture' of statistical distributions.  </a:t>
            </a:r>
          </a:p>
        </p:txBody>
      </p:sp>
    </p:spTree>
    <p:extLst>
      <p:ext uri="{BB962C8B-B14F-4D97-AF65-F5344CB8AC3E}">
        <p14:creationId xmlns:p14="http://schemas.microsoft.com/office/powerpoint/2010/main" val="2318126305"/>
      </p:ext>
    </p:extLst>
  </p:cSld>
  <p:clrMapOvr>
    <a:masterClrMapping/>
  </p:clrMapOvr>
  <p:transition/>
</p:sld>
</file>

<file path=ppt/theme/theme1.xml><?xml version="1.0" encoding="utf-8"?>
<a:theme xmlns:a="http://schemas.openxmlformats.org/drawingml/2006/main" name="Parcel">
  <a:themeElements>
    <a:clrScheme name="Violet">
      <a:dk1>
        <a:sysClr val="windowText" lastClr="000000"/>
      </a:dk1>
      <a:lt1>
        <a:sysClr val="window" lastClr="FFFFFF"/>
      </a:lt1>
      <a:dk2>
        <a:srgbClr val="373545"/>
      </a:dk2>
      <a:lt2>
        <a:srgbClr val="DCD8DC"/>
      </a:lt2>
      <a:accent1>
        <a:srgbClr val="AD84C6"/>
      </a:accent1>
      <a:accent2>
        <a:srgbClr val="8784C7"/>
      </a:accent2>
      <a:accent3>
        <a:srgbClr val="5D739A"/>
      </a:accent3>
      <a:accent4>
        <a:srgbClr val="6997AF"/>
      </a:accent4>
      <a:accent5>
        <a:srgbClr val="84ACB6"/>
      </a:accent5>
      <a:accent6>
        <a:srgbClr val="6F8183"/>
      </a:accent6>
      <a:hlink>
        <a:srgbClr val="69A020"/>
      </a:hlink>
      <a:folHlink>
        <a:srgbClr val="8C8C8C"/>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71C241A9-A460-4AD1-916F-25308628A5BC}"/>
    </a:ext>
  </a:extLst>
</a:theme>
</file>

<file path=ppt/theme/theme2.xml><?xml version="1.0" encoding="utf-8"?>
<a:theme xmlns:a="http://schemas.openxmlformats.org/drawingml/2006/main" name="1_Parcel">
  <a:themeElements>
    <a:clrScheme name="Violet">
      <a:dk1>
        <a:sysClr val="windowText" lastClr="000000"/>
      </a:dk1>
      <a:lt1>
        <a:sysClr val="window" lastClr="FFFFFF"/>
      </a:lt1>
      <a:dk2>
        <a:srgbClr val="373545"/>
      </a:dk2>
      <a:lt2>
        <a:srgbClr val="DCD8DC"/>
      </a:lt2>
      <a:accent1>
        <a:srgbClr val="AD84C6"/>
      </a:accent1>
      <a:accent2>
        <a:srgbClr val="8784C7"/>
      </a:accent2>
      <a:accent3>
        <a:srgbClr val="5D739A"/>
      </a:accent3>
      <a:accent4>
        <a:srgbClr val="6997AF"/>
      </a:accent4>
      <a:accent5>
        <a:srgbClr val="84ACB6"/>
      </a:accent5>
      <a:accent6>
        <a:srgbClr val="6F8183"/>
      </a:accent6>
      <a:hlink>
        <a:srgbClr val="69A020"/>
      </a:hlink>
      <a:folHlink>
        <a:srgbClr val="8C8C8C"/>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71C241A9-A460-4AD1-916F-25308628A5BC}"/>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87910</TotalTime>
  <Pages>0</Pages>
  <Words>2353</Words>
  <Characters>0</Characters>
  <Application>Microsoft Macintosh PowerPoint</Application>
  <PresentationFormat>Custom</PresentationFormat>
  <Lines>0</Lines>
  <Paragraphs>218</Paragraphs>
  <Slides>43</Slides>
  <Notes>4</Notes>
  <HiddenSlides>0</HiddenSlides>
  <MMClips>0</MMClips>
  <ScaleCrop>false</ScaleCrop>
  <HeadingPairs>
    <vt:vector size="8" baseType="variant">
      <vt:variant>
        <vt:lpstr>Fonts Used</vt:lpstr>
      </vt:variant>
      <vt:variant>
        <vt:i4>5</vt:i4>
      </vt:variant>
      <vt:variant>
        <vt:lpstr>Theme</vt:lpstr>
      </vt:variant>
      <vt:variant>
        <vt:i4>2</vt:i4>
      </vt:variant>
      <vt:variant>
        <vt:lpstr>Embedded OLE Servers</vt:lpstr>
      </vt:variant>
      <vt:variant>
        <vt:i4>1</vt:i4>
      </vt:variant>
      <vt:variant>
        <vt:lpstr>Slide Titles</vt:lpstr>
      </vt:variant>
      <vt:variant>
        <vt:i4>43</vt:i4>
      </vt:variant>
    </vt:vector>
  </HeadingPairs>
  <TitlesOfParts>
    <vt:vector size="51" baseType="lpstr">
      <vt:lpstr>Arial</vt:lpstr>
      <vt:lpstr>Cambria Math</vt:lpstr>
      <vt:lpstr>Corbel</vt:lpstr>
      <vt:lpstr>Gill Sans MT</vt:lpstr>
      <vt:lpstr>Helvetica Neue Bold Condensed</vt:lpstr>
      <vt:lpstr>Parcel</vt:lpstr>
      <vt:lpstr>1_Parcel</vt:lpstr>
      <vt:lpstr>Bitmap Image</vt:lpstr>
      <vt:lpstr>Machine learning  for physics and astronomy chapter 7</vt:lpstr>
      <vt:lpstr> a quick dip into  unsupervised learning:   Clustering and  K-Means </vt:lpstr>
      <vt:lpstr>Clustering in Today’s world</vt:lpstr>
      <vt:lpstr>What is Clustering?</vt:lpstr>
      <vt:lpstr>THE Notion of a Cluster  can be Ambiguous</vt:lpstr>
      <vt:lpstr>Types of Clustering</vt:lpstr>
      <vt:lpstr>Partitional Clustering</vt:lpstr>
      <vt:lpstr>Hierarchical Clustering</vt:lpstr>
      <vt:lpstr>Clustering AS an optimization problem</vt:lpstr>
      <vt:lpstr>K-means</vt:lpstr>
      <vt:lpstr>K-means Clustering</vt:lpstr>
      <vt:lpstr>K-means Clustering</vt:lpstr>
      <vt:lpstr>K-means Clustering</vt:lpstr>
      <vt:lpstr>K-means Algorithm</vt:lpstr>
      <vt:lpstr>Problem - Initialization</vt:lpstr>
      <vt:lpstr>K-means Algorithm – Convergence</vt:lpstr>
      <vt:lpstr>Limitations of K-means</vt:lpstr>
      <vt:lpstr>Limitations of K-means:  Different Sizes/densities</vt:lpstr>
      <vt:lpstr>Limitations of K-means:  Non-globular Shapes</vt:lpstr>
      <vt:lpstr>other methods may help for those cases  https://scikit-learn.org/stable/modules/clustering.html</vt:lpstr>
      <vt:lpstr>Let’s play:  https://www.naftaliharris.com/blog/visualizing-k-means-clustering/ </vt:lpstr>
      <vt:lpstr>THE elbow method</vt:lpstr>
      <vt:lpstr>how does the elbow  look like?</vt:lpstr>
      <vt:lpstr>density-based clustering</vt:lpstr>
      <vt:lpstr>DBSCAN pseudocode</vt:lpstr>
      <vt:lpstr>dbscan for smiley face and different values of 𝜖 </vt:lpstr>
      <vt:lpstr>generative models</vt:lpstr>
      <vt:lpstr>gaussian mixture models</vt:lpstr>
      <vt:lpstr>gaussian mixture models</vt:lpstr>
      <vt:lpstr>gaussian mixtures for smiley face</vt:lpstr>
      <vt:lpstr> a quick dip into  unsupervised learning:   dimensionality reduction </vt:lpstr>
      <vt:lpstr>Dimensionality  reduction 101: pca</vt:lpstr>
      <vt:lpstr>Linear pca</vt:lpstr>
      <vt:lpstr>LINEAR PCA</vt:lpstr>
      <vt:lpstr>LINEAR pca</vt:lpstr>
      <vt:lpstr>Math formulation</vt:lpstr>
      <vt:lpstr>Pca projection</vt:lpstr>
      <vt:lpstr>What’s the  dimensionality reduction?</vt:lpstr>
      <vt:lpstr>When does it work?</vt:lpstr>
      <vt:lpstr>How do we assess information loss?</vt:lpstr>
      <vt:lpstr>Kernel PCA</vt:lpstr>
      <vt:lpstr>Kernel PCA</vt:lpstr>
      <vt:lpstr>How can we achieve  dimensionality reduction?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Challenges in Computational Astrophysics: Faraway Galaxies and Dark Energy </dc:title>
  <dc:subject/>
  <dc:creator/>
  <cp:keywords/>
  <dc:description/>
  <cp:lastModifiedBy>Viviana Acquaviva</cp:lastModifiedBy>
  <cp:revision>413</cp:revision>
  <cp:lastPrinted>2021-05-25T23:12:23Z</cp:lastPrinted>
  <dcterms:modified xsi:type="dcterms:W3CDTF">2023-05-30T18:04:32Z</dcterms:modified>
</cp:coreProperties>
</file>